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4"/>
  </p:notesMasterIdLst>
  <p:handoutMasterIdLst>
    <p:handoutMasterId r:id="rId15"/>
  </p:handoutMasterIdLst>
  <p:sldIdLst>
    <p:sldId id="277" r:id="rId2"/>
    <p:sldId id="279" r:id="rId3"/>
    <p:sldId id="374" r:id="rId4"/>
    <p:sldId id="281" r:id="rId5"/>
    <p:sldId id="390" r:id="rId6"/>
    <p:sldId id="391" r:id="rId7"/>
    <p:sldId id="385" r:id="rId8"/>
    <p:sldId id="386" r:id="rId9"/>
    <p:sldId id="387" r:id="rId10"/>
    <p:sldId id="384" r:id="rId11"/>
    <p:sldId id="297" r:id="rId12"/>
    <p:sldId id="392" r:id="rId1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Default Section" id="{595DFCC9-A13F-43AB-912D-00FCFE142AEA}">
          <p14:sldIdLst>
            <p14:sldId id="277"/>
            <p14:sldId id="279"/>
            <p14:sldId id="374"/>
            <p14:sldId id="281"/>
            <p14:sldId id="390"/>
            <p14:sldId id="391"/>
            <p14:sldId id="385"/>
            <p14:sldId id="386"/>
            <p14:sldId id="387"/>
            <p14:sldId id="384"/>
            <p14:sldId id="297"/>
            <p14:sldId id="392"/>
          </p14:sldIdLst>
        </p14:section>
        <p14:section name="Untitled Section" id="{A79ABD96-F78D-455C-880C-F759185FFAAA}">
          <p14:sldIdLst/>
        </p14:section>
      </p14:sectionLst>
    </p:ext>
    <p:ext uri="{EFAFB233-063F-42B5-8137-9DF3F51BA10A}">
      <p15:sldGuideLst xmlns:p15="http://schemas.microsoft.com/office/powerpoint/2012/main">
        <p15:guide id="1" orient="horz">
          <p15:clr>
            <a:srgbClr val="A4A3A4"/>
          </p15:clr>
        </p15:guide>
        <p15:guide id="2" pos="2872">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28A573-744D-8D4F-DD28-98321E1E8972}" name="Ryan Fox" initials="RF" userId="S::FoxR@mcohio.org::d4a0a48c-b10e-46f7-95fd-3b2da17bd3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dgson, David" initials="HD" lastIdx="1" clrIdx="0">
    <p:extLst>
      <p:ext uri="{19B8F6BF-5375-455C-9EA6-DF929625EA0E}">
        <p15:presenceInfo xmlns:p15="http://schemas.microsoft.com/office/powerpoint/2012/main" userId="S::HodgsonD@mcohio.org::2bd8b5ef-a59c-4131-b97c-2eabadb9e3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CC"/>
    <a:srgbClr val="FF6600"/>
    <a:srgbClr val="FABF27"/>
    <a:srgbClr val="EA2C37"/>
    <a:srgbClr val="E92C37"/>
    <a:srgbClr val="BBE0E3"/>
    <a:srgbClr val="EBEBEB"/>
    <a:srgbClr val="AF272E"/>
    <a:srgbClr val="BF2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F45597-0E1E-47AE-93B7-9C5C1F7AD49E}" v="41" dt="2025-08-05T16:44:14.3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5" autoAdjust="0"/>
    <p:restoredTop sz="92483" autoAdjust="0"/>
  </p:normalViewPr>
  <p:slideViewPr>
    <p:cSldViewPr snapToGrid="0">
      <p:cViewPr varScale="1">
        <p:scale>
          <a:sx n="102" d="100"/>
          <a:sy n="102" d="100"/>
        </p:scale>
        <p:origin x="2022" y="108"/>
      </p:cViewPr>
      <p:guideLst>
        <p:guide orient="horz"/>
        <p:guide pos="2872"/>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6" rIns="96651" bIns="48326" rtlCol="0"/>
          <a:lstStyle>
            <a:lvl1pPr algn="l">
              <a:defRPr sz="1200"/>
            </a:lvl1pPr>
          </a:lstStyle>
          <a:p>
            <a:endParaRPr lang="en-US" dirty="0"/>
          </a:p>
        </p:txBody>
      </p:sp>
      <p:sp>
        <p:nvSpPr>
          <p:cNvPr id="3" name="Date Placeholder 2"/>
          <p:cNvSpPr>
            <a:spLocks noGrp="1"/>
          </p:cNvSpPr>
          <p:nvPr>
            <p:ph type="dt" sz="quarter" idx="1"/>
          </p:nvPr>
        </p:nvSpPr>
        <p:spPr>
          <a:xfrm>
            <a:off x="4143589" y="0"/>
            <a:ext cx="3169920" cy="480060"/>
          </a:xfrm>
          <a:prstGeom prst="rect">
            <a:avLst/>
          </a:prstGeom>
        </p:spPr>
        <p:txBody>
          <a:bodyPr vert="horz" lIns="96651" tIns="48326" rIns="96651" bIns="48326" rtlCol="0"/>
          <a:lstStyle>
            <a:lvl1pPr algn="r">
              <a:defRPr sz="1200"/>
            </a:lvl1pPr>
          </a:lstStyle>
          <a:p>
            <a:fld id="{8AB43D16-7755-6942-8030-31AC0BED5B2B}" type="datetimeFigureOut">
              <a:rPr lang="en-US" smtClean="0"/>
              <a:pPr/>
              <a:t>8/6/2025</a:t>
            </a:fld>
            <a:endParaRPr lang="en-US" dirty="0"/>
          </a:p>
        </p:txBody>
      </p:sp>
      <p:sp>
        <p:nvSpPr>
          <p:cNvPr id="4" name="Footer Placeholder 3"/>
          <p:cNvSpPr>
            <a:spLocks noGrp="1"/>
          </p:cNvSpPr>
          <p:nvPr>
            <p:ph type="ftr" sz="quarter" idx="2"/>
          </p:nvPr>
        </p:nvSpPr>
        <p:spPr>
          <a:xfrm>
            <a:off x="0" y="9119473"/>
            <a:ext cx="3169920" cy="480060"/>
          </a:xfrm>
          <a:prstGeom prst="rect">
            <a:avLst/>
          </a:prstGeom>
        </p:spPr>
        <p:txBody>
          <a:bodyPr vert="horz" lIns="96651" tIns="48326" rIns="96651" bIns="4832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9" y="9119473"/>
            <a:ext cx="3169920" cy="480060"/>
          </a:xfrm>
          <a:prstGeom prst="rect">
            <a:avLst/>
          </a:prstGeom>
        </p:spPr>
        <p:txBody>
          <a:bodyPr vert="horz" lIns="96651" tIns="48326" rIns="96651" bIns="48326" rtlCol="0" anchor="b"/>
          <a:lstStyle>
            <a:lvl1pPr algn="r">
              <a:defRPr sz="1200"/>
            </a:lvl1pPr>
          </a:lstStyle>
          <a:p>
            <a:fld id="{C26225F2-E0DD-8642-B7C0-B98827030FF4}" type="slidenum">
              <a:rPr lang="en-US" smtClean="0"/>
              <a:pPr/>
              <a:t>‹#›</a:t>
            </a:fld>
            <a:endParaRPr lang="en-US" dirty="0"/>
          </a:p>
        </p:txBody>
      </p:sp>
    </p:spTree>
    <p:extLst>
      <p:ext uri="{BB962C8B-B14F-4D97-AF65-F5344CB8AC3E}">
        <p14:creationId xmlns:p14="http://schemas.microsoft.com/office/powerpoint/2010/main" val="13931602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19:12:19.592"/>
    </inkml:context>
    <inkml:brush xml:id="br0">
      <inkml:brushProperty name="width" value="0.1" units="cm"/>
      <inkml:brushProperty name="height" value="0.1" units="cm"/>
      <inkml:brushProperty name="color" value="#E71224"/>
    </inkml:brush>
  </inkml:definitions>
  <inkml:trace contextRef="#ctx0" brushRef="#br0">0 0 24256,'2828'288'0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19:12:22.319"/>
    </inkml:context>
    <inkml:brush xml:id="br0">
      <inkml:brushProperty name="width" value="0.1" units="cm"/>
      <inkml:brushProperty name="height" value="0.1" units="cm"/>
      <inkml:brushProperty name="color" value="#E71224"/>
    </inkml:brush>
  </inkml:definitions>
  <inkml:trace contextRef="#ctx0" brushRef="#br0">0 2591 23729,'103'-2591'0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19:12:44.490"/>
    </inkml:context>
    <inkml:brush xml:id="br0">
      <inkml:brushProperty name="width" value="0.1" units="cm"/>
      <inkml:brushProperty name="height" value="0.1" units="cm"/>
      <inkml:brushProperty name="color" value="#E71224"/>
    </inkml:brush>
  </inkml:definitions>
  <inkml:trace contextRef="#ctx0" brushRef="#br0">3013 0 23513,'-3013'28'0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19:12:48.748"/>
    </inkml:context>
    <inkml:brush xml:id="br0">
      <inkml:brushProperty name="width" value="0.1" units="cm"/>
      <inkml:brushProperty name="height" value="0.1" units="cm"/>
      <inkml:brushProperty name="color" value="#E71224"/>
    </inkml:brush>
  </inkml:definitions>
  <inkml:trace contextRef="#ctx0" brushRef="#br0">0 0 24254,'0'2277'0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6" rIns="96651" bIns="48326" rtlCol="0"/>
          <a:lstStyle>
            <a:lvl1pPr algn="l">
              <a:defRPr sz="12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51" tIns="48326" rIns="96651" bIns="48326" rtlCol="0"/>
          <a:lstStyle>
            <a:lvl1pPr algn="r">
              <a:defRPr sz="1200"/>
            </a:lvl1pPr>
          </a:lstStyle>
          <a:p>
            <a:fld id="{41E842D9-048A-6749-B965-910725030C31}" type="datetimeFigureOut">
              <a:rPr lang="en-US" smtClean="0"/>
              <a:pPr/>
              <a:t>8/6/2025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1" tIns="48326" rIns="96651" bIns="48326"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51" tIns="48326" rIns="96651" bIns="483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3"/>
            <a:ext cx="3169920" cy="480060"/>
          </a:xfrm>
          <a:prstGeom prst="rect">
            <a:avLst/>
          </a:prstGeom>
        </p:spPr>
        <p:txBody>
          <a:bodyPr vert="horz" lIns="96651" tIns="48326" rIns="96651" bIns="48326" rtlCol="0" anchor="b"/>
          <a:lstStyle>
            <a:lvl1pPr algn="r">
              <a:defRPr sz="1200"/>
            </a:lvl1pPr>
          </a:lstStyle>
          <a:p>
            <a:fld id="{63A52448-4EB3-674D-A7E9-5414C6EE0D8E}" type="slidenum">
              <a:rPr lang="en-US" smtClean="0"/>
              <a:pPr/>
              <a:t>‹#›</a:t>
            </a:fld>
            <a:endParaRPr lang="en-US" dirty="0"/>
          </a:p>
        </p:txBody>
      </p:sp>
    </p:spTree>
    <p:extLst>
      <p:ext uri="{BB962C8B-B14F-4D97-AF65-F5344CB8AC3E}">
        <p14:creationId xmlns:p14="http://schemas.microsoft.com/office/powerpoint/2010/main" val="1818260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52448-4EB3-674D-A7E9-5414C6EE0D8E}" type="slidenum">
              <a:rPr lang="en-US" smtClean="0"/>
              <a:pPr/>
              <a:t>8</a:t>
            </a:fld>
            <a:endParaRPr lang="en-US" dirty="0"/>
          </a:p>
        </p:txBody>
      </p:sp>
    </p:spTree>
    <p:extLst>
      <p:ext uri="{BB962C8B-B14F-4D97-AF65-F5344CB8AC3E}">
        <p14:creationId xmlns:p14="http://schemas.microsoft.com/office/powerpoint/2010/main" val="481966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12"/>
          <p:cNvSpPr>
            <a:spLocks noGrp="1"/>
          </p:cNvSpPr>
          <p:nvPr>
            <p:ph type="body" sz="quarter" idx="13"/>
          </p:nvPr>
        </p:nvSpPr>
        <p:spPr>
          <a:xfrm>
            <a:off x="1828800" y="4813300"/>
            <a:ext cx="5486400" cy="1143000"/>
          </a:xfrm>
        </p:spPr>
        <p:txBody>
          <a:bodyPr/>
          <a:lstStyle>
            <a:lvl1pPr algn="ctr">
              <a:buFontTx/>
              <a:buNone/>
              <a:defRPr sz="2800" b="1" i="0">
                <a:solidFill>
                  <a:schemeClr val="tx1"/>
                </a:solidFill>
                <a:effectLst/>
              </a:defRPr>
            </a:lvl1pPr>
          </a:lstStyle>
          <a:p>
            <a:pPr lvl="0"/>
            <a:r>
              <a:rPr lang="en-US" dirty="0"/>
              <a:t>Click to edit Master text style</a:t>
            </a:r>
          </a:p>
        </p:txBody>
      </p:sp>
      <p:pic>
        <p:nvPicPr>
          <p:cNvPr id="4" name="Picture 3" descr="MC_Logo.png"/>
          <p:cNvPicPr>
            <a:picLocks noChangeAspect="1"/>
          </p:cNvPicPr>
          <p:nvPr userDrawn="1"/>
        </p:nvPicPr>
        <p:blipFill>
          <a:blip r:embed="rId2"/>
          <a:stretch>
            <a:fillRect/>
          </a:stretch>
        </p:blipFill>
        <p:spPr>
          <a:xfrm>
            <a:off x="2240203" y="469902"/>
            <a:ext cx="4663596" cy="4114937"/>
          </a:xfrm>
          <a:prstGeom prst="rect">
            <a:avLst/>
          </a:prstGeom>
        </p:spPr>
      </p:pic>
    </p:spTree>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06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3" name="Text Placeholder 12"/>
          <p:cNvSpPr>
            <a:spLocks noGrp="1"/>
          </p:cNvSpPr>
          <p:nvPr>
            <p:ph type="body" sz="quarter" idx="13"/>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5" name="Rectangle 4"/>
          <p:cNvSpPr/>
          <p:nvPr userDrawn="1"/>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5"/>
          <p:cNvSpPr/>
          <p:nvPr userDrawn="1"/>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 name="Rectangle 6"/>
          <p:cNvSpPr/>
          <p:nvPr userDrawn="1"/>
        </p:nvSpPr>
        <p:spPr bwMode="auto">
          <a:xfrm>
            <a:off x="0" y="5934076"/>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 name="Oval 7"/>
          <p:cNvSpPr/>
          <p:nvPr userDrawn="1"/>
        </p:nvSpPr>
        <p:spPr bwMode="auto">
          <a:xfrm>
            <a:off x="7391400" y="4953000"/>
            <a:ext cx="1600200" cy="1600200"/>
          </a:xfrm>
          <a:prstGeom prst="ellipse">
            <a:avLst/>
          </a:prstGeom>
          <a:solidFill>
            <a:schemeClr val="bg1"/>
          </a:solidFill>
          <a:ln w="50800"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9" name="Picture 8" descr="MC_Logo.png"/>
          <p:cNvPicPr>
            <a:picLocks noChangeAspect="1"/>
          </p:cNvPicPr>
          <p:nvPr userDrawn="1"/>
        </p:nvPicPr>
        <p:blipFill>
          <a:blip r:embed="rId2"/>
          <a:stretch>
            <a:fillRect/>
          </a:stretch>
        </p:blipFill>
        <p:spPr>
          <a:xfrm>
            <a:off x="7581901" y="5133975"/>
            <a:ext cx="1247643" cy="1100860"/>
          </a:xfrm>
          <a:prstGeom prst="rect">
            <a:avLst/>
          </a:prstGeom>
        </p:spPr>
      </p:pic>
    </p:spTree>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Content Placeholder 2"/>
          <p:cNvSpPr>
            <a:spLocks noGrp="1"/>
          </p:cNvSpPr>
          <p:nvPr>
            <p:ph idx="1"/>
          </p:nvPr>
        </p:nvSpPr>
        <p:spPr>
          <a:xfrm>
            <a:off x="444502" y="895349"/>
            <a:ext cx="8242300" cy="39687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p:cNvSpPr>
            <a:spLocks noGrp="1"/>
          </p:cNvSpPr>
          <p:nvPr>
            <p:ph type="body" sz="quarter" idx="13"/>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4" name="Rectangle 3"/>
          <p:cNvSpPr/>
          <p:nvPr userDrawn="1"/>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 name="Rectangle 4"/>
          <p:cNvSpPr/>
          <p:nvPr userDrawn="1"/>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5"/>
          <p:cNvSpPr/>
          <p:nvPr userDrawn="1"/>
        </p:nvSpPr>
        <p:spPr bwMode="auto">
          <a:xfrm>
            <a:off x="0" y="5934076"/>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 name="Oval 8"/>
          <p:cNvSpPr/>
          <p:nvPr userDrawn="1"/>
        </p:nvSpPr>
        <p:spPr bwMode="auto">
          <a:xfrm>
            <a:off x="7391400" y="4953000"/>
            <a:ext cx="1600200" cy="1600200"/>
          </a:xfrm>
          <a:prstGeom prst="ellipse">
            <a:avLst/>
          </a:prstGeom>
          <a:solidFill>
            <a:schemeClr val="bg1"/>
          </a:solidFill>
          <a:ln w="50800"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0" name="Picture 9" descr="MC_Logo.png"/>
          <p:cNvPicPr>
            <a:picLocks noChangeAspect="1"/>
          </p:cNvPicPr>
          <p:nvPr userDrawn="1"/>
        </p:nvPicPr>
        <p:blipFill>
          <a:blip r:embed="rId2"/>
          <a:stretch>
            <a:fillRect/>
          </a:stretch>
        </p:blipFill>
        <p:spPr>
          <a:xfrm>
            <a:off x="7581901" y="5133975"/>
            <a:ext cx="1247643" cy="1100860"/>
          </a:xfrm>
          <a:prstGeom prst="rect">
            <a:avLst/>
          </a:prstGeom>
        </p:spPr>
      </p:pic>
    </p:spTree>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942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08001"/>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9609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 Placeholder 12"/>
          <p:cNvSpPr>
            <a:spLocks noGrp="1"/>
          </p:cNvSpPr>
          <p:nvPr>
            <p:ph type="body" sz="quarter" idx="13"/>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6" name="Rectangle 5"/>
          <p:cNvSpPr/>
          <p:nvPr userDrawn="1"/>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 name="Rectangle 6"/>
          <p:cNvSpPr/>
          <p:nvPr userDrawn="1"/>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 name="Rectangle 8"/>
          <p:cNvSpPr/>
          <p:nvPr userDrawn="1"/>
        </p:nvSpPr>
        <p:spPr bwMode="auto">
          <a:xfrm>
            <a:off x="0" y="5934076"/>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 name="Oval 9"/>
          <p:cNvSpPr/>
          <p:nvPr userDrawn="1"/>
        </p:nvSpPr>
        <p:spPr bwMode="auto">
          <a:xfrm>
            <a:off x="7391400" y="4953000"/>
            <a:ext cx="1600200" cy="1600200"/>
          </a:xfrm>
          <a:prstGeom prst="ellipse">
            <a:avLst/>
          </a:prstGeom>
          <a:solidFill>
            <a:schemeClr val="bg1"/>
          </a:solidFill>
          <a:ln w="50800"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1" name="Picture 10" descr="MC_Logo.png"/>
          <p:cNvPicPr>
            <a:picLocks noChangeAspect="1"/>
          </p:cNvPicPr>
          <p:nvPr userDrawn="1"/>
        </p:nvPicPr>
        <p:blipFill>
          <a:blip r:embed="rId2"/>
          <a:stretch>
            <a:fillRect/>
          </a:stretch>
        </p:blipFill>
        <p:spPr>
          <a:xfrm>
            <a:off x="7581901" y="5133975"/>
            <a:ext cx="1247643" cy="1100860"/>
          </a:xfrm>
          <a:prstGeom prst="rect">
            <a:avLst/>
          </a:prstGeom>
        </p:spPr>
      </p:pic>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96900"/>
            <a:ext cx="7772400" cy="762000"/>
          </a:xfrm>
        </p:spPr>
        <p:txBody>
          <a:bodyPr/>
          <a:lstStyle>
            <a:lvl1pPr>
              <a:defRPr baseline="0"/>
            </a:lvl1pPr>
          </a:lstStyle>
          <a:p>
            <a:r>
              <a:rPr lang="en-US" dirty="0"/>
              <a:t>Click to edit Master style</a:t>
            </a:r>
          </a:p>
        </p:txBody>
      </p:sp>
      <p:sp>
        <p:nvSpPr>
          <p:cNvPr id="14" name="Text Placeholder 12"/>
          <p:cNvSpPr>
            <a:spLocks noGrp="1"/>
          </p:cNvSpPr>
          <p:nvPr>
            <p:ph type="body" sz="quarter" idx="14"/>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9" name="Text Placeholder 8"/>
          <p:cNvSpPr>
            <a:spLocks noGrp="1"/>
          </p:cNvSpPr>
          <p:nvPr>
            <p:ph type="body" sz="quarter" idx="15"/>
          </p:nvPr>
        </p:nvSpPr>
        <p:spPr>
          <a:xfrm>
            <a:off x="685800" y="1587500"/>
            <a:ext cx="7772400" cy="2895600"/>
          </a:xfrm>
        </p:spPr>
        <p:txBody>
          <a:bodyPr/>
          <a:lstStyle>
            <a:lvl1pPr>
              <a:buFontTx/>
              <a:buNone/>
              <a:defRPr/>
            </a:lvl1pPr>
          </a:lstStyle>
          <a:p>
            <a:pPr lvl="0"/>
            <a:r>
              <a:rPr lang="en-US" dirty="0"/>
              <a:t>Click to edit Master text style</a:t>
            </a:r>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Text Placeholder 12"/>
          <p:cNvSpPr>
            <a:spLocks noGrp="1"/>
          </p:cNvSpPr>
          <p:nvPr>
            <p:ph type="body" sz="quarter" idx="14"/>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5" name="Rectangle 4"/>
          <p:cNvSpPr/>
          <p:nvPr userDrawn="1"/>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5"/>
          <p:cNvSpPr/>
          <p:nvPr userDrawn="1"/>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8" name="Rectangle 7"/>
          <p:cNvSpPr/>
          <p:nvPr userDrawn="1"/>
        </p:nvSpPr>
        <p:spPr bwMode="auto">
          <a:xfrm>
            <a:off x="0" y="5934076"/>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 name="Oval 8"/>
          <p:cNvSpPr/>
          <p:nvPr userDrawn="1"/>
        </p:nvSpPr>
        <p:spPr bwMode="auto">
          <a:xfrm>
            <a:off x="7391400" y="4953000"/>
            <a:ext cx="1600200" cy="1600200"/>
          </a:xfrm>
          <a:prstGeom prst="ellipse">
            <a:avLst/>
          </a:prstGeom>
          <a:solidFill>
            <a:schemeClr val="bg1"/>
          </a:solidFill>
          <a:ln w="50800"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0" name="Picture 9" descr="MC_Logo.png"/>
          <p:cNvPicPr>
            <a:picLocks noChangeAspect="1"/>
          </p:cNvPicPr>
          <p:nvPr userDrawn="1"/>
        </p:nvPicPr>
        <p:blipFill>
          <a:blip r:embed="rId2"/>
          <a:stretch>
            <a:fillRect/>
          </a:stretch>
        </p:blipFill>
        <p:spPr>
          <a:xfrm>
            <a:off x="7581901" y="5133975"/>
            <a:ext cx="1247643" cy="1100860"/>
          </a:xfrm>
          <a:prstGeom prst="rect">
            <a:avLst/>
          </a:prstGeom>
        </p:spPr>
      </p:pic>
    </p:spTree>
  </p:cSld>
  <p:clrMapOvr>
    <a:masterClrMapping/>
  </p:clrMapOvr>
  <p:transition spd="slow"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Rectangle 8"/>
          <p:cNvSpPr/>
          <p:nvPr userDrawn="1"/>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 name="Rectangle 9"/>
          <p:cNvSpPr/>
          <p:nvPr userDrawn="1"/>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Rectangle 10"/>
          <p:cNvSpPr/>
          <p:nvPr userDrawn="1"/>
        </p:nvSpPr>
        <p:spPr bwMode="auto">
          <a:xfrm>
            <a:off x="0" y="5934076"/>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Oval 11"/>
          <p:cNvSpPr/>
          <p:nvPr userDrawn="1"/>
        </p:nvSpPr>
        <p:spPr bwMode="auto">
          <a:xfrm>
            <a:off x="7391400" y="4953000"/>
            <a:ext cx="1600200" cy="1600200"/>
          </a:xfrm>
          <a:prstGeom prst="ellipse">
            <a:avLst/>
          </a:prstGeom>
          <a:solidFill>
            <a:schemeClr val="bg1"/>
          </a:solidFill>
          <a:ln w="50800"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3" name="Picture 12" descr="MC_Logo.png"/>
          <p:cNvPicPr>
            <a:picLocks noChangeAspect="1"/>
          </p:cNvPicPr>
          <p:nvPr userDrawn="1"/>
        </p:nvPicPr>
        <p:blipFill>
          <a:blip r:embed="rId2"/>
          <a:stretch>
            <a:fillRect/>
          </a:stretch>
        </p:blipFill>
        <p:spPr>
          <a:xfrm>
            <a:off x="7581901" y="5133975"/>
            <a:ext cx="1247643" cy="1100860"/>
          </a:xfrm>
          <a:prstGeom prst="rect">
            <a:avLst/>
          </a:prstGeom>
        </p:spPr>
      </p:pic>
      <p:sp>
        <p:nvSpPr>
          <p:cNvPr id="8" name="Text Placeholder 12"/>
          <p:cNvSpPr>
            <a:spLocks noGrp="1"/>
          </p:cNvSpPr>
          <p:nvPr>
            <p:ph type="body" sz="quarter" idx="14"/>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18" name="Title 1"/>
          <p:cNvSpPr>
            <a:spLocks noGrp="1"/>
          </p:cNvSpPr>
          <p:nvPr>
            <p:ph type="title" hasCustomPrompt="1"/>
          </p:nvPr>
        </p:nvSpPr>
        <p:spPr>
          <a:xfrm>
            <a:off x="685800" y="596900"/>
            <a:ext cx="7772400" cy="762000"/>
          </a:xfrm>
        </p:spPr>
        <p:txBody>
          <a:bodyPr/>
          <a:lstStyle>
            <a:lvl1pPr>
              <a:defRPr baseline="0"/>
            </a:lvl1pPr>
          </a:lstStyle>
          <a:p>
            <a:r>
              <a:rPr lang="en-US" dirty="0"/>
              <a:t>Click to edit Master style</a:t>
            </a:r>
          </a:p>
        </p:txBody>
      </p:sp>
      <p:sp>
        <p:nvSpPr>
          <p:cNvPr id="19" name="Text Placeholder 8"/>
          <p:cNvSpPr>
            <a:spLocks noGrp="1"/>
          </p:cNvSpPr>
          <p:nvPr>
            <p:ph type="body" sz="quarter" idx="15"/>
          </p:nvPr>
        </p:nvSpPr>
        <p:spPr>
          <a:xfrm>
            <a:off x="685800" y="1587500"/>
            <a:ext cx="7772400" cy="2895600"/>
          </a:xfrm>
        </p:spPr>
        <p:txBody>
          <a:bodyPr/>
          <a:lstStyle>
            <a:lvl1pPr>
              <a:buFontTx/>
              <a:buNone/>
              <a:defRPr/>
            </a:lvl1pPr>
          </a:lstStyle>
          <a:p>
            <a:pPr lvl="0"/>
            <a:r>
              <a:rPr lang="en-US" dirty="0"/>
              <a:t>Click to edit Master text style</a:t>
            </a:r>
          </a:p>
        </p:txBody>
      </p:sp>
    </p:spTree>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Dayton_Ghosted.jpg"/>
          <p:cNvPicPr>
            <a:picLocks noChangeAspect="1"/>
          </p:cNvPicPr>
          <p:nvPr userDrawn="1"/>
        </p:nvPicPr>
        <p:blipFill>
          <a:blip r:embed="rId2"/>
          <a:stretch>
            <a:fillRect/>
          </a:stretch>
        </p:blipFill>
        <p:spPr>
          <a:xfrm>
            <a:off x="-76200" y="-904494"/>
            <a:ext cx="9296400" cy="6972300"/>
          </a:xfrm>
          <a:prstGeom prst="rect">
            <a:avLst/>
          </a:prstGeom>
        </p:spPr>
      </p:pic>
      <p:sp>
        <p:nvSpPr>
          <p:cNvPr id="10" name="Rectangle 9"/>
          <p:cNvSpPr/>
          <p:nvPr userDrawn="1"/>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Rectangle 10"/>
          <p:cNvSpPr/>
          <p:nvPr userDrawn="1"/>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11"/>
          <p:cNvSpPr/>
          <p:nvPr userDrawn="1"/>
        </p:nvSpPr>
        <p:spPr bwMode="auto">
          <a:xfrm>
            <a:off x="0" y="5934076"/>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 name="Oval 12"/>
          <p:cNvSpPr/>
          <p:nvPr userDrawn="1"/>
        </p:nvSpPr>
        <p:spPr bwMode="auto">
          <a:xfrm>
            <a:off x="7391400" y="4953000"/>
            <a:ext cx="1600200" cy="1600200"/>
          </a:xfrm>
          <a:prstGeom prst="ellipse">
            <a:avLst/>
          </a:prstGeom>
          <a:solidFill>
            <a:schemeClr val="bg1"/>
          </a:solidFill>
          <a:ln w="50800"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4" name="Picture 13" descr="MC_Logo.png"/>
          <p:cNvPicPr>
            <a:picLocks noChangeAspect="1"/>
          </p:cNvPicPr>
          <p:nvPr userDrawn="1"/>
        </p:nvPicPr>
        <p:blipFill>
          <a:blip r:embed="rId3"/>
          <a:stretch>
            <a:fillRect/>
          </a:stretch>
        </p:blipFill>
        <p:spPr>
          <a:xfrm>
            <a:off x="7581901" y="5133975"/>
            <a:ext cx="1247643" cy="1100860"/>
          </a:xfrm>
          <a:prstGeom prst="rect">
            <a:avLst/>
          </a:prstGeom>
        </p:spPr>
      </p:pic>
      <p:sp>
        <p:nvSpPr>
          <p:cNvPr id="9" name="Text Placeholder 12"/>
          <p:cNvSpPr>
            <a:spLocks noGrp="1"/>
          </p:cNvSpPr>
          <p:nvPr>
            <p:ph type="body" sz="quarter" idx="14"/>
          </p:nvPr>
        </p:nvSpPr>
        <p:spPr>
          <a:xfrm>
            <a:off x="457202" y="6032500"/>
            <a:ext cx="7099300" cy="609600"/>
          </a:xfrm>
        </p:spPr>
        <p:txBody>
          <a:bodyPr/>
          <a:lstStyle>
            <a:lvl1pPr algn="l">
              <a:buFontTx/>
              <a:buNone/>
              <a:defRPr sz="3200" b="1" i="0">
                <a:solidFill>
                  <a:srgbClr val="FFFFFF"/>
                </a:solidFill>
                <a:effectLst/>
              </a:defRPr>
            </a:lvl1pPr>
          </a:lstStyle>
          <a:p>
            <a:pPr lvl="0"/>
            <a:r>
              <a:rPr lang="en-US" dirty="0"/>
              <a:t>Click to edit Master text style</a:t>
            </a:r>
          </a:p>
        </p:txBody>
      </p:sp>
      <p:sp>
        <p:nvSpPr>
          <p:cNvPr id="15" name="Title 1"/>
          <p:cNvSpPr>
            <a:spLocks noGrp="1"/>
          </p:cNvSpPr>
          <p:nvPr>
            <p:ph type="title" hasCustomPrompt="1"/>
          </p:nvPr>
        </p:nvSpPr>
        <p:spPr>
          <a:xfrm>
            <a:off x="685800" y="596900"/>
            <a:ext cx="7772400" cy="762000"/>
          </a:xfrm>
        </p:spPr>
        <p:txBody>
          <a:bodyPr/>
          <a:lstStyle>
            <a:lvl1pPr>
              <a:defRPr baseline="0"/>
            </a:lvl1pPr>
          </a:lstStyle>
          <a:p>
            <a:r>
              <a:rPr lang="en-US" dirty="0"/>
              <a:t>Click to edit Master style</a:t>
            </a:r>
          </a:p>
        </p:txBody>
      </p:sp>
      <p:sp>
        <p:nvSpPr>
          <p:cNvPr id="16" name="Text Placeholder 8"/>
          <p:cNvSpPr>
            <a:spLocks noGrp="1"/>
          </p:cNvSpPr>
          <p:nvPr>
            <p:ph type="body" sz="quarter" idx="15"/>
          </p:nvPr>
        </p:nvSpPr>
        <p:spPr>
          <a:xfrm>
            <a:off x="685800" y="1587500"/>
            <a:ext cx="7772400" cy="2895600"/>
          </a:xfrm>
        </p:spPr>
        <p:txBody>
          <a:bodyPr/>
          <a:lstStyle>
            <a:lvl1pPr>
              <a:buFontTx/>
              <a:buNone/>
              <a:defRPr/>
            </a:lvl1pPr>
          </a:lstStyle>
          <a:p>
            <a:pPr lvl="0"/>
            <a:r>
              <a:rPr lang="en-US" dirty="0"/>
              <a:t>Click to edit Master text style</a:t>
            </a:r>
          </a:p>
        </p:txBody>
      </p:sp>
    </p:spTree>
  </p:cSld>
  <p:clrMapOvr>
    <a:masterClrMapping/>
  </p:clrMapOvr>
  <p:transition spd="slow"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715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562100"/>
            <a:ext cx="77724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5" r:id="rId3"/>
    <p:sldLayoutId id="2147483657" r:id="rId4"/>
    <p:sldLayoutId id="2147483659" r:id="rId5"/>
    <p:sldLayoutId id="2147483661" r:id="rId6"/>
    <p:sldLayoutId id="2147483662" r:id="rId7"/>
    <p:sldLayoutId id="2147483663" r:id="rId8"/>
  </p:sldLayoutIdLst>
  <p:transition spd="slow" advTm="5000">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mailto:asberryb@mcohio.or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customXml" Target="../ink/ink2.xm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customXml" Target="../ink/ink4.xml"/></Relationships>
</file>

<file path=ppt/slides/_rels/slide4.xml.rels><?xml version="1.0" encoding="UTF-8" standalone="yes"?>
<Relationships xmlns="http://schemas.openxmlformats.org/package/2006/relationships"><Relationship Id="rId2" Type="http://schemas.openxmlformats.org/officeDocument/2006/relationships/hyperlink" Target="http://www.mcohio.org/onlinebid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71464"/>
            <a:ext cx="9144000" cy="1357312"/>
          </a:xfrm>
        </p:spPr>
        <p:txBody>
          <a:bodyPr/>
          <a:lstStyle/>
          <a:p>
            <a:r>
              <a:rPr lang="en-US" sz="3200" dirty="0">
                <a:latin typeface="+mj-lt"/>
              </a:rPr>
              <a:t>Pre-Bid Meeting</a:t>
            </a:r>
          </a:p>
          <a:p>
            <a:r>
              <a:rPr lang="en-US" sz="2400" dirty="0"/>
              <a:t> </a:t>
            </a:r>
            <a:endParaRPr lang="en-US" sz="3600" b="0"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3" b="1"/>
          <a:stretch/>
        </p:blipFill>
        <p:spPr>
          <a:xfrm>
            <a:off x="2234058" y="1601238"/>
            <a:ext cx="4675881" cy="2888558"/>
          </a:xfrm>
          <a:prstGeom prst="rect">
            <a:avLst/>
          </a:prstGeom>
          <a:solidFill>
            <a:srgbClr val="558ECC"/>
          </a:solidFill>
          <a:ln w="9525" cap="flat" cmpd="sng" algn="ctr">
            <a:noFill/>
            <a:prstDash val="solid"/>
            <a:round/>
            <a:headEnd type="none" w="med" len="med"/>
            <a:tailEnd type="none" w="med" len="med"/>
          </a:ln>
          <a:effectLst/>
        </p:spPr>
      </p:pic>
      <p:sp>
        <p:nvSpPr>
          <p:cNvPr id="7" name="Text Placeholder 1"/>
          <p:cNvSpPr txBox="1">
            <a:spLocks/>
          </p:cNvSpPr>
          <p:nvPr/>
        </p:nvSpPr>
        <p:spPr bwMode="auto">
          <a:xfrm>
            <a:off x="73151" y="4586287"/>
            <a:ext cx="8990378" cy="1357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buFontTx/>
              <a:buNone/>
              <a:defRPr sz="2800" b="1" i="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600" cap="all" dirty="0"/>
              <a:t>		</a:t>
            </a:r>
            <a:r>
              <a:rPr lang="en-US" sz="2000" cap="all" dirty="0"/>
              <a:t>Eastern Regional Water Reclamation Facility Operations Building Renovation</a:t>
            </a:r>
          </a:p>
          <a:p>
            <a:r>
              <a:rPr lang="en-US" sz="2000" kern="0" dirty="0"/>
              <a:t>Project No. 130012-59</a:t>
            </a:r>
            <a:endParaRPr lang="en-US" sz="2000" b="0" i="1" kern="0" dirty="0"/>
          </a:p>
        </p:txBody>
      </p:sp>
      <p:grpSp>
        <p:nvGrpSpPr>
          <p:cNvPr id="11" name="Group 10"/>
          <p:cNvGrpSpPr/>
          <p:nvPr/>
        </p:nvGrpSpPr>
        <p:grpSpPr>
          <a:xfrm>
            <a:off x="0" y="5934077"/>
            <a:ext cx="9144000" cy="923925"/>
            <a:chOff x="0" y="5934075"/>
            <a:chExt cx="9144000" cy="923925"/>
          </a:xfrm>
        </p:grpSpPr>
        <p:sp>
          <p:nvSpPr>
            <p:cNvPr id="5" name="Rectangle 4"/>
            <p:cNvSpPr/>
            <p:nvPr/>
          </p:nvSpPr>
          <p:spPr bwMode="auto">
            <a:xfrm>
              <a:off x="0" y="5981700"/>
              <a:ext cx="9144000" cy="723900"/>
            </a:xfrm>
            <a:prstGeom prst="rect">
              <a:avLst/>
            </a:prstGeom>
            <a:solidFill>
              <a:srgbClr val="EA2C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Rectangle 3"/>
            <p:cNvSpPr/>
            <p:nvPr/>
          </p:nvSpPr>
          <p:spPr bwMode="auto">
            <a:xfrm>
              <a:off x="0" y="6705600"/>
              <a:ext cx="9144000" cy="152400"/>
            </a:xfrm>
            <a:prstGeom prst="rect">
              <a:avLst/>
            </a:prstGeom>
            <a:solidFill>
              <a:srgbClr val="558E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5"/>
            <p:cNvSpPr/>
            <p:nvPr/>
          </p:nvSpPr>
          <p:spPr bwMode="auto">
            <a:xfrm>
              <a:off x="0" y="5934075"/>
              <a:ext cx="9144000" cy="47624"/>
            </a:xfrm>
            <a:prstGeom prst="rect">
              <a:avLst/>
            </a:prstGeom>
            <a:solidFill>
              <a:srgbClr val="FABF2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sp>
        <p:nvSpPr>
          <p:cNvPr id="8" name="Text Placeholder 1"/>
          <p:cNvSpPr txBox="1">
            <a:spLocks/>
          </p:cNvSpPr>
          <p:nvPr/>
        </p:nvSpPr>
        <p:spPr bwMode="auto">
          <a:xfrm>
            <a:off x="-80471" y="60198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ctr" rtl="0" eaLnBrk="0" fontAlgn="base" hangingPunct="0">
              <a:spcBef>
                <a:spcPct val="20000"/>
              </a:spcBef>
              <a:spcAft>
                <a:spcPct val="0"/>
              </a:spcAft>
              <a:buFontTx/>
              <a:buNone/>
              <a:defRPr sz="2800" b="1" i="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n-US" sz="2400" kern="0" dirty="0"/>
          </a:p>
        </p:txBody>
      </p:sp>
    </p:spTree>
  </p:cSld>
  <p:clrMapOvr>
    <a:masterClrMapping/>
  </p:clrMapOvr>
  <p:transition spd="slow"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FEF4ED-4667-42C5-A6C1-0EDFF3D32A83}"/>
              </a:ext>
            </a:extLst>
          </p:cNvPr>
          <p:cNvSpPr>
            <a:spLocks noGrp="1"/>
          </p:cNvSpPr>
          <p:nvPr>
            <p:ph type="subTitle" idx="1"/>
          </p:nvPr>
        </p:nvSpPr>
        <p:spPr>
          <a:xfrm>
            <a:off x="530352" y="292608"/>
            <a:ext cx="8092440" cy="4882896"/>
          </a:xfrm>
        </p:spPr>
        <p:txBody>
          <a:bodyPr/>
          <a:lstStyle/>
          <a:p>
            <a:r>
              <a:rPr lang="en-US" sz="4400" dirty="0"/>
              <a:t>Schedule</a:t>
            </a:r>
          </a:p>
          <a:p>
            <a:pPr marL="342900" indent="-342900" algn="l">
              <a:buFont typeface="Arial" panose="020B0604020202020204" pitchFamily="34" charset="0"/>
              <a:buChar char="•"/>
            </a:pPr>
            <a:r>
              <a:rPr lang="en-US" sz="2400" dirty="0"/>
              <a:t>Bids opened August 27, 2025.</a:t>
            </a:r>
          </a:p>
          <a:p>
            <a:pPr marL="342900" indent="-342900" algn="l">
              <a:buFont typeface="Arial" panose="020B0604020202020204" pitchFamily="34" charset="0"/>
              <a:buChar char="•"/>
            </a:pPr>
            <a:r>
              <a:rPr lang="en-US" sz="2400" dirty="0"/>
              <a:t>Contract authorized within 30 ± days.</a:t>
            </a:r>
          </a:p>
          <a:p>
            <a:pPr marL="342900" indent="-342900" algn="l">
              <a:buFont typeface="Arial" panose="020B0604020202020204" pitchFamily="34" charset="0"/>
              <a:buChar char="•"/>
            </a:pPr>
            <a:r>
              <a:rPr lang="en-US" sz="2400" dirty="0"/>
              <a:t>Phase One Completion within 180 calendar days.</a:t>
            </a:r>
          </a:p>
          <a:p>
            <a:pPr marL="342900" indent="-342900" algn="l">
              <a:buFont typeface="Arial" panose="020B0604020202020204" pitchFamily="34" charset="0"/>
              <a:buChar char="•"/>
            </a:pPr>
            <a:r>
              <a:rPr lang="en-US" sz="2400" dirty="0"/>
              <a:t>Phase Two Completion within 365 calendar days.</a:t>
            </a:r>
          </a:p>
          <a:p>
            <a:pPr marL="342900" indent="-342900" algn="l">
              <a:buFont typeface="Arial" panose="020B0604020202020204" pitchFamily="34" charset="0"/>
              <a:buChar char="•"/>
            </a:pPr>
            <a:r>
              <a:rPr lang="en-US" sz="2400" dirty="0"/>
              <a:t>Substantial Completion within 365 calendar days.</a:t>
            </a:r>
          </a:p>
          <a:p>
            <a:pPr marL="342900" indent="-342900" algn="l">
              <a:buFont typeface="Arial" panose="020B0604020202020204" pitchFamily="34" charset="0"/>
              <a:buChar char="•"/>
            </a:pPr>
            <a:r>
              <a:rPr lang="en-US" sz="2400" dirty="0"/>
              <a:t>Contract Completion at 395 calendar days.</a:t>
            </a:r>
          </a:p>
        </p:txBody>
      </p:sp>
      <p:sp>
        <p:nvSpPr>
          <p:cNvPr id="4" name="Text Placeholder 3">
            <a:extLst>
              <a:ext uri="{FF2B5EF4-FFF2-40B4-BE49-F238E27FC236}">
                <a16:creationId xmlns:a16="http://schemas.microsoft.com/office/drawing/2014/main" id="{CD236F6F-D857-44D3-A3C0-9F6687FD51C9}"/>
              </a:ext>
            </a:extLst>
          </p:cNvPr>
          <p:cNvSpPr>
            <a:spLocks noGrp="1"/>
          </p:cNvSpPr>
          <p:nvPr>
            <p:ph type="body" sz="quarter" idx="13"/>
          </p:nvPr>
        </p:nvSpPr>
        <p:spPr/>
        <p:txBody>
          <a:bodyPr>
            <a:normAutofit fontScale="62500" lnSpcReduction="20000"/>
          </a:bodyPr>
          <a:lstStyle/>
          <a:p>
            <a:pPr algn="ctr"/>
            <a:r>
              <a:rPr lang="en-US" dirty="0"/>
              <a:t>Eastern Regional Water Reclamation Facility Operations Building Renovation</a:t>
            </a:r>
          </a:p>
        </p:txBody>
      </p:sp>
    </p:spTree>
    <p:extLst>
      <p:ext uri="{BB962C8B-B14F-4D97-AF65-F5344CB8AC3E}">
        <p14:creationId xmlns:p14="http://schemas.microsoft.com/office/powerpoint/2010/main" val="3825046413"/>
      </p:ext>
    </p:extLst>
  </p:cSld>
  <p:clrMapOvr>
    <a:masterClrMapping/>
  </p:clrMapOvr>
  <p:transition spd="slow"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4EA0A9-A411-49C9-A9EB-82027C9B2049}"/>
              </a:ext>
            </a:extLst>
          </p:cNvPr>
          <p:cNvSpPr>
            <a:spLocks noGrp="1"/>
          </p:cNvSpPr>
          <p:nvPr>
            <p:ph type="body" sz="quarter" idx="14"/>
          </p:nvPr>
        </p:nvSpPr>
        <p:spPr/>
        <p:txBody>
          <a:bodyPr>
            <a:noAutofit/>
          </a:bodyPr>
          <a:lstStyle/>
          <a:p>
            <a:pPr algn="ctr">
              <a:lnSpc>
                <a:spcPct val="90000"/>
              </a:lnSpc>
            </a:pPr>
            <a:r>
              <a:rPr lang="en-US" sz="2000" dirty="0"/>
              <a:t>Eastern Regional Water Reclamation Facility Operations Building Renovation</a:t>
            </a:r>
          </a:p>
        </p:txBody>
      </p:sp>
      <p:sp>
        <p:nvSpPr>
          <p:cNvPr id="5" name="Title 4"/>
          <p:cNvSpPr>
            <a:spLocks noGrp="1"/>
          </p:cNvSpPr>
          <p:nvPr>
            <p:ph type="title"/>
          </p:nvPr>
        </p:nvSpPr>
        <p:spPr>
          <a:xfrm>
            <a:off x="685800" y="457200"/>
            <a:ext cx="7772400" cy="621792"/>
          </a:xfrm>
        </p:spPr>
        <p:txBody>
          <a:bodyPr/>
          <a:lstStyle/>
          <a:p>
            <a:r>
              <a:rPr lang="en-US" dirty="0"/>
              <a:t>After Meeting</a:t>
            </a:r>
          </a:p>
        </p:txBody>
      </p:sp>
      <p:sp>
        <p:nvSpPr>
          <p:cNvPr id="7" name="Text Placeholder 6"/>
          <p:cNvSpPr>
            <a:spLocks noGrp="1"/>
          </p:cNvSpPr>
          <p:nvPr>
            <p:ph type="body" sz="quarter" idx="15"/>
          </p:nvPr>
        </p:nvSpPr>
        <p:spPr>
          <a:xfrm>
            <a:off x="576072" y="1078992"/>
            <a:ext cx="7882128" cy="4096512"/>
          </a:xfrm>
        </p:spPr>
        <p:txBody>
          <a:bodyPr/>
          <a:lstStyle/>
          <a:p>
            <a:pPr>
              <a:spcBef>
                <a:spcPts val="200"/>
              </a:spcBef>
              <a:buFont typeface="Arial" panose="020B0604020202020204" pitchFamily="34" charset="0"/>
              <a:buChar char="•"/>
            </a:pPr>
            <a:r>
              <a:rPr lang="en-US" sz="2400" dirty="0"/>
              <a:t>Questions?</a:t>
            </a:r>
          </a:p>
          <a:p>
            <a:pPr marL="0" indent="0">
              <a:spcBef>
                <a:spcPts val="200"/>
              </a:spcBef>
            </a:pPr>
            <a:endParaRPr lang="en-US" sz="2400" dirty="0"/>
          </a:p>
          <a:p>
            <a:pPr>
              <a:spcBef>
                <a:spcPts val="200"/>
              </a:spcBef>
              <a:buFont typeface="Arial" panose="020B0604020202020204" pitchFamily="34" charset="0"/>
              <a:buChar char="•"/>
            </a:pPr>
            <a:r>
              <a:rPr lang="en-US" sz="2400" dirty="0"/>
              <a:t>All questions shall be submitted in writing to Barb Asberry, Purchasing Department: </a:t>
            </a:r>
            <a:r>
              <a:rPr lang="en-US" sz="2400" dirty="0">
                <a:hlinkClick r:id="rId2"/>
              </a:rPr>
              <a:t>asberryb@mcohio.org</a:t>
            </a:r>
            <a:endParaRPr lang="en-US" sz="2400" dirty="0"/>
          </a:p>
          <a:p>
            <a:pPr marL="0" indent="0">
              <a:spcBef>
                <a:spcPts val="200"/>
              </a:spcBef>
            </a:pPr>
            <a:endParaRPr lang="en-US" sz="2400" dirty="0"/>
          </a:p>
          <a:p>
            <a:pPr>
              <a:buFont typeface="Arial" panose="020B0604020202020204" pitchFamily="34" charset="0"/>
              <a:buChar char="•"/>
            </a:pPr>
            <a:r>
              <a:rPr lang="en-US" sz="2400" dirty="0"/>
              <a:t>MCES Prebid Walk Through</a:t>
            </a:r>
          </a:p>
          <a:p>
            <a:pPr lvl="1">
              <a:buFont typeface="Arial" panose="020B0604020202020204" pitchFamily="34" charset="0"/>
              <a:buChar char="•"/>
            </a:pPr>
            <a:r>
              <a:rPr lang="en-US" sz="2000" dirty="0"/>
              <a:t>A site tour of the Eastern Regional Water Reclamation Facility Operations Building located at 1802 Spaulding Road, Kettering, OH 45432 will commence immediately following the Prebid Meeting.</a:t>
            </a:r>
          </a:p>
          <a:p>
            <a:pPr marL="0" indent="0">
              <a:spcBef>
                <a:spcPts val="200"/>
              </a:spcBef>
            </a:pPr>
            <a:endParaRPr lang="en-US" sz="2400" dirty="0"/>
          </a:p>
        </p:txBody>
      </p:sp>
    </p:spTree>
    <p:extLst>
      <p:ext uri="{BB962C8B-B14F-4D97-AF65-F5344CB8AC3E}">
        <p14:creationId xmlns:p14="http://schemas.microsoft.com/office/powerpoint/2010/main" val="1252094720"/>
      </p:ext>
    </p:extLst>
  </p:cSld>
  <p:clrMapOvr>
    <a:masterClrMapping/>
  </p:clrMapOvr>
  <p:transition spd="slow"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938E016-5A05-1965-E2B2-4FC60C30389F}"/>
              </a:ext>
            </a:extLst>
          </p:cNvPr>
          <p:cNvPicPr>
            <a:picLocks noGrp="1" noChangeAspect="1"/>
          </p:cNvPicPr>
          <p:nvPr>
            <p:ph idx="1"/>
          </p:nvPr>
        </p:nvPicPr>
        <p:blipFill>
          <a:blip r:embed="rId2"/>
          <a:srcRect t="8181" r="1" b="12559"/>
          <a:stretch>
            <a:fillRect/>
          </a:stretch>
        </p:blipFill>
        <p:spPr>
          <a:xfrm>
            <a:off x="421688" y="215900"/>
            <a:ext cx="8300623" cy="4449322"/>
          </a:xfrm>
          <a:noFill/>
        </p:spPr>
      </p:pic>
      <p:sp>
        <p:nvSpPr>
          <p:cNvPr id="10" name="Text Placeholder 2">
            <a:extLst>
              <a:ext uri="{FF2B5EF4-FFF2-40B4-BE49-F238E27FC236}">
                <a16:creationId xmlns:a16="http://schemas.microsoft.com/office/drawing/2014/main" id="{0EF97313-C2FA-AF81-CF8A-A63DAA53B476}"/>
              </a:ext>
            </a:extLst>
          </p:cNvPr>
          <p:cNvSpPr>
            <a:spLocks noGrp="1"/>
          </p:cNvSpPr>
          <p:nvPr>
            <p:ph type="body" sz="quarter" idx="13"/>
          </p:nvPr>
        </p:nvSpPr>
        <p:spPr>
          <a:xfrm>
            <a:off x="457202" y="6032500"/>
            <a:ext cx="7099300" cy="609600"/>
          </a:xfrm>
        </p:spPr>
        <p:txBody>
          <a:bodyPr>
            <a:normAutofit fontScale="62500" lnSpcReduction="20000"/>
          </a:bodyPr>
          <a:lstStyle/>
          <a:p>
            <a:pPr algn="ctr"/>
            <a:r>
              <a:rPr lang="en-US" dirty="0"/>
              <a:t>Eastern Regional Water Reclamation Facility Operations Building Renovation</a:t>
            </a:r>
          </a:p>
          <a:p>
            <a:endParaRPr lang="en-US" dirty="0"/>
          </a:p>
        </p:txBody>
      </p:sp>
      <p:sp>
        <p:nvSpPr>
          <p:cNvPr id="8" name="TextBox 7">
            <a:extLst>
              <a:ext uri="{FF2B5EF4-FFF2-40B4-BE49-F238E27FC236}">
                <a16:creationId xmlns:a16="http://schemas.microsoft.com/office/drawing/2014/main" id="{20836A3E-414F-01D8-A957-326128F29461}"/>
              </a:ext>
            </a:extLst>
          </p:cNvPr>
          <p:cNvSpPr txBox="1"/>
          <p:nvPr/>
        </p:nvSpPr>
        <p:spPr>
          <a:xfrm>
            <a:off x="0" y="4665222"/>
            <a:ext cx="7556502" cy="1200329"/>
          </a:xfrm>
          <a:prstGeom prst="rect">
            <a:avLst/>
          </a:prstGeom>
          <a:noFill/>
        </p:spPr>
        <p:txBody>
          <a:bodyPr wrap="square">
            <a:spAutoFit/>
          </a:bodyPr>
          <a:lstStyle/>
          <a:p>
            <a:pPr algn="ctr">
              <a:buFont typeface="Arial" panose="020B0604020202020204" pitchFamily="34" charset="0"/>
              <a:buChar char="•"/>
            </a:pPr>
            <a:r>
              <a:rPr lang="en-US" sz="1800" dirty="0"/>
              <a:t>MCES Prebid Walk Through</a:t>
            </a:r>
          </a:p>
          <a:p>
            <a:pPr lvl="1" algn="ctr">
              <a:buFont typeface="Arial" panose="020B0604020202020204" pitchFamily="34" charset="0"/>
              <a:buChar char="•"/>
            </a:pPr>
            <a:r>
              <a:rPr lang="en-US" sz="1800" dirty="0"/>
              <a:t>A site tour of the Eastern Regional Water Reclamation Facility Operations Building located at 1802 Spaulding Road, Kettering, OH 45432 will commence immediately following the Prebid Meeting.</a:t>
            </a:r>
          </a:p>
        </p:txBody>
      </p:sp>
    </p:spTree>
    <p:extLst>
      <p:ext uri="{BB962C8B-B14F-4D97-AF65-F5344CB8AC3E}">
        <p14:creationId xmlns:p14="http://schemas.microsoft.com/office/powerpoint/2010/main" val="2637125994"/>
      </p:ext>
    </p:extLst>
  </p:cSld>
  <p:clrMapOvr>
    <a:masterClrMapping/>
  </p:clrMapOvr>
  <p:transition spd="slow"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F2D35D-332A-4DDB-B6B0-2F9E6CD081FA}"/>
              </a:ext>
            </a:extLst>
          </p:cNvPr>
          <p:cNvSpPr>
            <a:spLocks noGrp="1"/>
          </p:cNvSpPr>
          <p:nvPr>
            <p:ph type="body" sz="quarter" idx="14"/>
          </p:nvPr>
        </p:nvSpPr>
        <p:spPr/>
        <p:txBody>
          <a:bodyPr>
            <a:noAutofit/>
          </a:bodyPr>
          <a:lstStyle/>
          <a:p>
            <a:pPr algn="ctr"/>
            <a:r>
              <a:rPr lang="en-US" sz="2000" dirty="0"/>
              <a:t>Eastern Regional Water Reclamation Facility Operations Building Renovation</a:t>
            </a:r>
          </a:p>
        </p:txBody>
      </p:sp>
      <p:sp>
        <p:nvSpPr>
          <p:cNvPr id="5" name="Title 4"/>
          <p:cNvSpPr>
            <a:spLocks noGrp="1"/>
          </p:cNvSpPr>
          <p:nvPr>
            <p:ph type="title"/>
          </p:nvPr>
        </p:nvSpPr>
        <p:spPr>
          <a:xfrm>
            <a:off x="534926" y="361230"/>
            <a:ext cx="7772400" cy="762000"/>
          </a:xfrm>
        </p:spPr>
        <p:txBody>
          <a:bodyPr/>
          <a:lstStyle/>
          <a:p>
            <a:r>
              <a:rPr lang="en-US" dirty="0"/>
              <a:t>Summary of Work</a:t>
            </a:r>
          </a:p>
        </p:txBody>
      </p:sp>
      <p:sp>
        <p:nvSpPr>
          <p:cNvPr id="7" name="Text Placeholder 6"/>
          <p:cNvSpPr>
            <a:spLocks noGrp="1"/>
          </p:cNvSpPr>
          <p:nvPr>
            <p:ph type="body" sz="quarter" idx="15"/>
          </p:nvPr>
        </p:nvSpPr>
        <p:spPr>
          <a:xfrm>
            <a:off x="608076" y="1245779"/>
            <a:ext cx="7927848" cy="4218940"/>
          </a:xfrm>
        </p:spPr>
        <p:txBody>
          <a:bodyPr>
            <a:normAutofit/>
          </a:bodyPr>
          <a:lstStyle/>
          <a:p>
            <a:pPr marL="0" indent="0"/>
            <a:r>
              <a:rPr lang="en-US" sz="2200" dirty="0"/>
              <a:t>The Eastern Regional Water Reclamation Facility Operations Building Renovation Project is a comprehensive two-story renovation to modernize infrastructure and enhance operational efficiency to office spaces, small lab, breakroom, and a combined locker rooms/restrooms.</a:t>
            </a:r>
          </a:p>
          <a:p>
            <a:pPr marL="0" indent="0"/>
            <a:endParaRPr lang="en-US" sz="2400" dirty="0"/>
          </a:p>
          <a:p>
            <a:pPr marL="0" indent="0"/>
            <a:r>
              <a:rPr lang="en-US" sz="2200" dirty="0"/>
              <a:t>The scope of work includes general trades, structural, mechanical, plumbing, electric, technology and landscaping improvements.</a:t>
            </a:r>
          </a:p>
          <a:p>
            <a:pPr marL="0" indent="0"/>
            <a:endParaRPr lang="en-US" sz="2400" dirty="0"/>
          </a:p>
          <a:p>
            <a:pPr marL="0" indent="0"/>
            <a:r>
              <a:rPr lang="en-US" sz="2200" dirty="0"/>
              <a:t>Located in the City of Kettering, Ohio.</a:t>
            </a:r>
          </a:p>
          <a:p>
            <a:pPr marL="0" indent="0"/>
            <a:endParaRPr lang="en-US" sz="2400" dirty="0"/>
          </a:p>
          <a:p>
            <a:endParaRPr lang="en-US" dirty="0"/>
          </a:p>
        </p:txBody>
      </p:sp>
    </p:spTree>
    <p:extLst>
      <p:ext uri="{BB962C8B-B14F-4D97-AF65-F5344CB8AC3E}">
        <p14:creationId xmlns:p14="http://schemas.microsoft.com/office/powerpoint/2010/main" val="656336923"/>
      </p:ext>
    </p:extLst>
  </p:cSld>
  <p:clrMapOvr>
    <a:masterClrMapping/>
  </p:clrMapOvr>
  <p:transition spd="slow"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erial view of a factory&#10;&#10;AI-generated content may be incorrect.">
            <a:extLst>
              <a:ext uri="{FF2B5EF4-FFF2-40B4-BE49-F238E27FC236}">
                <a16:creationId xmlns:a16="http://schemas.microsoft.com/office/drawing/2014/main" id="{EAC2FA17-E13C-521C-10A0-D0BAA5B90FE5}"/>
              </a:ext>
            </a:extLst>
          </p:cNvPr>
          <p:cNvPicPr>
            <a:picLocks noChangeAspect="1"/>
          </p:cNvPicPr>
          <p:nvPr/>
        </p:nvPicPr>
        <p:blipFill>
          <a:blip r:embed="rId2"/>
          <a:srcRect t="27747" b="25306"/>
          <a:stretch>
            <a:fillRect/>
          </a:stretch>
        </p:blipFill>
        <p:spPr>
          <a:xfrm>
            <a:off x="444502" y="584462"/>
            <a:ext cx="8242300" cy="4392891"/>
          </a:xfrm>
          <a:prstGeom prst="rect">
            <a:avLst/>
          </a:prstGeom>
          <a:noFill/>
        </p:spPr>
      </p:pic>
      <p:sp>
        <p:nvSpPr>
          <p:cNvPr id="2" name="Text Placeholder 1">
            <a:extLst>
              <a:ext uri="{FF2B5EF4-FFF2-40B4-BE49-F238E27FC236}">
                <a16:creationId xmlns:a16="http://schemas.microsoft.com/office/drawing/2014/main" id="{D3FCC472-C7BF-4599-9040-EFFF0A800DF7}"/>
              </a:ext>
            </a:extLst>
          </p:cNvPr>
          <p:cNvSpPr>
            <a:spLocks noGrp="1"/>
          </p:cNvSpPr>
          <p:nvPr>
            <p:ph type="body" sz="quarter" idx="13"/>
          </p:nvPr>
        </p:nvSpPr>
        <p:spPr>
          <a:xfrm>
            <a:off x="457202" y="6032500"/>
            <a:ext cx="7099300" cy="609600"/>
          </a:xfrm>
        </p:spPr>
        <p:txBody>
          <a:bodyPr wrap="square" anchor="t">
            <a:noAutofit/>
          </a:bodyPr>
          <a:lstStyle/>
          <a:p>
            <a:pPr algn="ctr">
              <a:lnSpc>
                <a:spcPct val="90000"/>
              </a:lnSpc>
            </a:pPr>
            <a:r>
              <a:rPr lang="en-US" sz="2000" dirty="0"/>
              <a:t>Eastern Regional Water Reclamation Facility Operations Building Renovation</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585FCBAE-40FA-6636-FFD2-88562C13F294}"/>
                  </a:ext>
                </a:extLst>
              </p14:cNvPr>
              <p14:cNvContentPartPr/>
              <p14:nvPr/>
            </p14:nvContentPartPr>
            <p14:xfrm>
              <a:off x="3865127" y="2469478"/>
              <a:ext cx="1018440" cy="104040"/>
            </p14:xfrm>
          </p:contentPart>
        </mc:Choice>
        <mc:Fallback xmlns="">
          <p:pic>
            <p:nvPicPr>
              <p:cNvPr id="37" name="Ink 36">
                <a:extLst>
                  <a:ext uri="{FF2B5EF4-FFF2-40B4-BE49-F238E27FC236}">
                    <a16:creationId xmlns:a16="http://schemas.microsoft.com/office/drawing/2014/main" id="{585FCBAE-40FA-6636-FFD2-88562C13F294}"/>
                  </a:ext>
                </a:extLst>
              </p:cNvPr>
              <p:cNvPicPr/>
              <p:nvPr/>
            </p:nvPicPr>
            <p:blipFill>
              <a:blip r:embed="rId4"/>
              <a:stretch>
                <a:fillRect/>
              </a:stretch>
            </p:blipFill>
            <p:spPr>
              <a:xfrm>
                <a:off x="3847127" y="2451478"/>
                <a:ext cx="10540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A776EE6D-B5C4-D40E-52A3-0BDD94DB711B}"/>
                  </a:ext>
                </a:extLst>
              </p14:cNvPr>
              <p14:cNvContentPartPr/>
              <p14:nvPr/>
            </p14:nvContentPartPr>
            <p14:xfrm>
              <a:off x="4883207" y="1640398"/>
              <a:ext cx="37440" cy="933120"/>
            </p14:xfrm>
          </p:contentPart>
        </mc:Choice>
        <mc:Fallback xmlns="">
          <p:pic>
            <p:nvPicPr>
              <p:cNvPr id="39" name="Ink 38">
                <a:extLst>
                  <a:ext uri="{FF2B5EF4-FFF2-40B4-BE49-F238E27FC236}">
                    <a16:creationId xmlns:a16="http://schemas.microsoft.com/office/drawing/2014/main" id="{A776EE6D-B5C4-D40E-52A3-0BDD94DB711B}"/>
                  </a:ext>
                </a:extLst>
              </p:cNvPr>
              <p:cNvPicPr/>
              <p:nvPr/>
            </p:nvPicPr>
            <p:blipFill>
              <a:blip r:embed="rId6"/>
              <a:stretch>
                <a:fillRect/>
              </a:stretch>
            </p:blipFill>
            <p:spPr>
              <a:xfrm>
                <a:off x="4865207" y="1622398"/>
                <a:ext cx="73080" cy="968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5" name="Ink 44">
                <a:extLst>
                  <a:ext uri="{FF2B5EF4-FFF2-40B4-BE49-F238E27FC236}">
                    <a16:creationId xmlns:a16="http://schemas.microsoft.com/office/drawing/2014/main" id="{5E6D78EE-EF2C-D6BA-0DFD-C411E44B17FE}"/>
                  </a:ext>
                </a:extLst>
              </p14:cNvPr>
              <p14:cNvContentPartPr/>
              <p14:nvPr/>
            </p14:nvContentPartPr>
            <p14:xfrm>
              <a:off x="3845687" y="1630318"/>
              <a:ext cx="1085040" cy="10440"/>
            </p14:xfrm>
          </p:contentPart>
        </mc:Choice>
        <mc:Fallback xmlns="">
          <p:pic>
            <p:nvPicPr>
              <p:cNvPr id="45" name="Ink 44">
                <a:extLst>
                  <a:ext uri="{FF2B5EF4-FFF2-40B4-BE49-F238E27FC236}">
                    <a16:creationId xmlns:a16="http://schemas.microsoft.com/office/drawing/2014/main" id="{5E6D78EE-EF2C-D6BA-0DFD-C411E44B17FE}"/>
                  </a:ext>
                </a:extLst>
              </p:cNvPr>
              <p:cNvPicPr/>
              <p:nvPr/>
            </p:nvPicPr>
            <p:blipFill>
              <a:blip r:embed="rId8"/>
              <a:stretch>
                <a:fillRect/>
              </a:stretch>
            </p:blipFill>
            <p:spPr>
              <a:xfrm>
                <a:off x="3827687" y="1612318"/>
                <a:ext cx="11206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7" name="Ink 46">
                <a:extLst>
                  <a:ext uri="{FF2B5EF4-FFF2-40B4-BE49-F238E27FC236}">
                    <a16:creationId xmlns:a16="http://schemas.microsoft.com/office/drawing/2014/main" id="{BDA6C7AC-02EE-1E2B-2C69-782A05E01D7D}"/>
                  </a:ext>
                </a:extLst>
              </p14:cNvPr>
              <p14:cNvContentPartPr/>
              <p14:nvPr/>
            </p14:nvContentPartPr>
            <p14:xfrm>
              <a:off x="3845687" y="1640398"/>
              <a:ext cx="360" cy="820080"/>
            </p14:xfrm>
          </p:contentPart>
        </mc:Choice>
        <mc:Fallback xmlns="">
          <p:pic>
            <p:nvPicPr>
              <p:cNvPr id="47" name="Ink 46">
                <a:extLst>
                  <a:ext uri="{FF2B5EF4-FFF2-40B4-BE49-F238E27FC236}">
                    <a16:creationId xmlns:a16="http://schemas.microsoft.com/office/drawing/2014/main" id="{BDA6C7AC-02EE-1E2B-2C69-782A05E01D7D}"/>
                  </a:ext>
                </a:extLst>
              </p:cNvPr>
              <p:cNvPicPr/>
              <p:nvPr/>
            </p:nvPicPr>
            <p:blipFill>
              <a:blip r:embed="rId10"/>
              <a:stretch>
                <a:fillRect/>
              </a:stretch>
            </p:blipFill>
            <p:spPr>
              <a:xfrm>
                <a:off x="3827687" y="1622398"/>
                <a:ext cx="36000" cy="855720"/>
              </a:xfrm>
              <a:prstGeom prst="rect">
                <a:avLst/>
              </a:prstGeom>
            </p:spPr>
          </p:pic>
        </mc:Fallback>
      </mc:AlternateContent>
      <p:sp>
        <p:nvSpPr>
          <p:cNvPr id="3" name="TextBox 2">
            <a:extLst>
              <a:ext uri="{FF2B5EF4-FFF2-40B4-BE49-F238E27FC236}">
                <a16:creationId xmlns:a16="http://schemas.microsoft.com/office/drawing/2014/main" id="{7C9AD2EB-813D-F7F9-81E7-2822ED682773}"/>
              </a:ext>
            </a:extLst>
          </p:cNvPr>
          <p:cNvSpPr txBox="1"/>
          <p:nvPr/>
        </p:nvSpPr>
        <p:spPr>
          <a:xfrm>
            <a:off x="706561" y="5274094"/>
            <a:ext cx="6278251" cy="461665"/>
          </a:xfrm>
          <a:prstGeom prst="rect">
            <a:avLst/>
          </a:prstGeom>
          <a:noFill/>
        </p:spPr>
        <p:txBody>
          <a:bodyPr wrap="square" rtlCol="0">
            <a:spAutoFit/>
          </a:bodyPr>
          <a:lstStyle/>
          <a:p>
            <a:r>
              <a:rPr lang="en-US" dirty="0"/>
              <a:t>1802 Spaulding Rd., Kettering, Ohio 45432</a:t>
            </a:r>
          </a:p>
        </p:txBody>
      </p:sp>
    </p:spTree>
    <p:extLst>
      <p:ext uri="{BB962C8B-B14F-4D97-AF65-F5344CB8AC3E}">
        <p14:creationId xmlns:p14="http://schemas.microsoft.com/office/powerpoint/2010/main" val="399053526"/>
      </p:ext>
    </p:extLst>
  </p:cSld>
  <p:clrMapOvr>
    <a:masterClrMapping/>
  </p:clrMapOvr>
  <p:transition spd="slow"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161FBE-1BBB-4F90-81AC-07232F44D245}"/>
              </a:ext>
            </a:extLst>
          </p:cNvPr>
          <p:cNvSpPr>
            <a:spLocks noGrp="1"/>
          </p:cNvSpPr>
          <p:nvPr>
            <p:ph type="body" sz="quarter" idx="14"/>
          </p:nvPr>
        </p:nvSpPr>
        <p:spPr/>
        <p:txBody>
          <a:bodyPr>
            <a:noAutofit/>
          </a:bodyPr>
          <a:lstStyle/>
          <a:p>
            <a:pPr algn="ctr">
              <a:lnSpc>
                <a:spcPct val="90000"/>
              </a:lnSpc>
            </a:pPr>
            <a:r>
              <a:rPr lang="en-US" sz="2000" dirty="0"/>
              <a:t>Eastern Regional Water Reclamation Facility Operations Building Renovation</a:t>
            </a:r>
          </a:p>
        </p:txBody>
      </p:sp>
      <p:sp>
        <p:nvSpPr>
          <p:cNvPr id="5" name="Title 4"/>
          <p:cNvSpPr>
            <a:spLocks noGrp="1"/>
          </p:cNvSpPr>
          <p:nvPr>
            <p:ph type="title"/>
          </p:nvPr>
        </p:nvSpPr>
        <p:spPr/>
        <p:txBody>
          <a:bodyPr/>
          <a:lstStyle/>
          <a:p>
            <a:r>
              <a:rPr lang="en-US" dirty="0"/>
              <a:t>General Information</a:t>
            </a:r>
          </a:p>
        </p:txBody>
      </p:sp>
      <p:sp>
        <p:nvSpPr>
          <p:cNvPr id="7" name="Text Placeholder 6"/>
          <p:cNvSpPr>
            <a:spLocks noGrp="1"/>
          </p:cNvSpPr>
          <p:nvPr>
            <p:ph type="body" sz="quarter" idx="15"/>
          </p:nvPr>
        </p:nvSpPr>
        <p:spPr>
          <a:xfrm>
            <a:off x="685800" y="1358900"/>
            <a:ext cx="7772400" cy="3124200"/>
          </a:xfrm>
        </p:spPr>
        <p:txBody>
          <a:bodyPr/>
          <a:lstStyle/>
          <a:p>
            <a:pPr marL="457200" indent="-457200">
              <a:buFont typeface="Arial" panose="020B0604020202020204" pitchFamily="34" charset="0"/>
              <a:buChar char="•"/>
            </a:pPr>
            <a:r>
              <a:rPr lang="en-US" sz="2000" dirty="0"/>
              <a:t>Prevailing Wage Project</a:t>
            </a:r>
          </a:p>
          <a:p>
            <a:pPr marL="457200" indent="-457200">
              <a:buFont typeface="Arial" panose="020B0604020202020204" pitchFamily="34" charset="0"/>
              <a:buChar char="•"/>
            </a:pPr>
            <a:r>
              <a:rPr lang="en-US" sz="2000" dirty="0"/>
              <a:t>Engineer’s Estimate: $2,372,058.00</a:t>
            </a:r>
          </a:p>
          <a:p>
            <a:pPr marL="457200" indent="-457200">
              <a:buFont typeface="Arial" panose="020B0604020202020204" pitchFamily="34" charset="0"/>
              <a:buChar char="•"/>
            </a:pPr>
            <a:r>
              <a:rPr lang="en-US" sz="2000" dirty="0"/>
              <a:t>Plans and Specifications are available for viewing and downloading by accessing the Montgomery County website at </a:t>
            </a:r>
            <a:r>
              <a:rPr lang="en-US" sz="2000" dirty="0">
                <a:hlinkClick r:id="rId2"/>
              </a:rPr>
              <a:t>www.mcohio.org/onlinebids</a:t>
            </a:r>
            <a:r>
              <a:rPr lang="en-US" sz="2000" dirty="0"/>
              <a:t>, at no cost.</a:t>
            </a:r>
          </a:p>
          <a:p>
            <a:pPr marL="457200" indent="-45720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969147659"/>
      </p:ext>
    </p:extLst>
  </p:cSld>
  <p:clrMapOvr>
    <a:masterClrMapping/>
  </p:clrMapOvr>
  <p:transition spd="slow" advTm="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C5439-6740-4379-53DB-88025E5DBCE8}"/>
              </a:ext>
            </a:extLst>
          </p:cNvPr>
          <p:cNvSpPr>
            <a:spLocks noGrp="1"/>
          </p:cNvSpPr>
          <p:nvPr>
            <p:ph type="body" sz="quarter" idx="14"/>
          </p:nvPr>
        </p:nvSpPr>
        <p:spPr/>
        <p:txBody>
          <a:bodyPr>
            <a:noAutofit/>
          </a:bodyPr>
          <a:lstStyle/>
          <a:p>
            <a:pPr algn="ctr">
              <a:lnSpc>
                <a:spcPct val="90000"/>
              </a:lnSpc>
            </a:pPr>
            <a:r>
              <a:rPr lang="en-US" sz="2000" dirty="0"/>
              <a:t>Eastern Regional Water Reclamation Facility Operations Building Renovation</a:t>
            </a:r>
          </a:p>
        </p:txBody>
      </p:sp>
      <p:sp>
        <p:nvSpPr>
          <p:cNvPr id="4" name="Text Placeholder 3">
            <a:extLst>
              <a:ext uri="{FF2B5EF4-FFF2-40B4-BE49-F238E27FC236}">
                <a16:creationId xmlns:a16="http://schemas.microsoft.com/office/drawing/2014/main" id="{BE9F50A1-A534-B733-7D0D-06803B30A13E}"/>
              </a:ext>
            </a:extLst>
          </p:cNvPr>
          <p:cNvSpPr>
            <a:spLocks noGrp="1"/>
          </p:cNvSpPr>
          <p:nvPr>
            <p:ph type="body" sz="quarter" idx="15"/>
          </p:nvPr>
        </p:nvSpPr>
        <p:spPr>
          <a:xfrm>
            <a:off x="346906" y="357302"/>
            <a:ext cx="8092440" cy="5261074"/>
          </a:xfrm>
        </p:spPr>
        <p:txBody>
          <a:bodyPr/>
          <a:lstStyle/>
          <a:p>
            <a:pPr algn="ctr"/>
            <a:r>
              <a:rPr lang="en-US" sz="4400" dirty="0"/>
              <a:t>Bidding</a:t>
            </a:r>
          </a:p>
          <a:p>
            <a:pPr>
              <a:buFont typeface="Arial" panose="020B0604020202020204" pitchFamily="34" charset="0"/>
              <a:buChar char="•"/>
            </a:pPr>
            <a:r>
              <a:rPr lang="en-US" sz="2000" dirty="0"/>
              <a:t>The bid is a Single Prime Contract.</a:t>
            </a:r>
          </a:p>
          <a:p>
            <a:pPr>
              <a:buFont typeface="Arial" panose="020B0604020202020204" pitchFamily="34" charset="0"/>
              <a:buChar char="•"/>
            </a:pPr>
            <a:r>
              <a:rPr lang="en-US" sz="2000" dirty="0"/>
              <a:t>All contractors interested in placing bids for this project are required to be present at this meeting.  Please make sure you are signed in so that your bid remains valid during the review process.</a:t>
            </a:r>
          </a:p>
          <a:p>
            <a:pPr>
              <a:buFont typeface="Arial" panose="020B0604020202020204" pitchFamily="34" charset="0"/>
              <a:buChar char="•"/>
            </a:pPr>
            <a:r>
              <a:rPr lang="en-US" sz="2000" dirty="0"/>
              <a:t>All bids must include the Bid Submittal Documents as defined in the Instructions to Bidders 00100 for bid to be considered valid.</a:t>
            </a:r>
          </a:p>
          <a:p>
            <a:pPr>
              <a:buFont typeface="Arial" panose="020B0604020202020204" pitchFamily="34" charset="0"/>
              <a:buChar char="•"/>
            </a:pPr>
            <a:r>
              <a:rPr lang="en-US" sz="2000" dirty="0"/>
              <a:t>The deadline for substitution requests is August 13 at 1:30 pm.</a:t>
            </a:r>
          </a:p>
          <a:p>
            <a:pPr>
              <a:buFont typeface="Arial" panose="020B0604020202020204" pitchFamily="34" charset="0"/>
              <a:buChar char="•"/>
            </a:pPr>
            <a:r>
              <a:rPr lang="en-US" sz="2000" dirty="0"/>
              <a:t>The deadline for pre-bid questions is August 20 at 1:30 pm.</a:t>
            </a:r>
          </a:p>
          <a:p>
            <a:pPr>
              <a:buFont typeface="Arial" panose="020B0604020202020204" pitchFamily="34" charset="0"/>
              <a:buChar char="•"/>
            </a:pPr>
            <a:r>
              <a:rPr lang="en-US" sz="2000" dirty="0"/>
              <a:t>Electronic Bids will be accepted through Montgomery County’s </a:t>
            </a:r>
            <a:r>
              <a:rPr lang="en-US" sz="2000" dirty="0" err="1"/>
              <a:t>OpenGov</a:t>
            </a:r>
            <a:r>
              <a:rPr lang="en-US" sz="2000" dirty="0"/>
              <a:t> Procurement portal until 1:30 PM on August 27, 2025.  </a:t>
            </a:r>
          </a:p>
          <a:p>
            <a:pPr>
              <a:buFont typeface="Arial" panose="020B0604020202020204" pitchFamily="34" charset="0"/>
              <a:buChar char="•"/>
            </a:pPr>
            <a:r>
              <a:rPr lang="en-US" sz="2000" dirty="0"/>
              <a:t>If bids are 120% of estimate or greater, the bid cannot be awarded.</a:t>
            </a:r>
          </a:p>
        </p:txBody>
      </p:sp>
    </p:spTree>
    <p:extLst>
      <p:ext uri="{BB962C8B-B14F-4D97-AF65-F5344CB8AC3E}">
        <p14:creationId xmlns:p14="http://schemas.microsoft.com/office/powerpoint/2010/main" val="996457397"/>
      </p:ext>
    </p:extLst>
  </p:cSld>
  <p:clrMapOvr>
    <a:masterClrMapping/>
  </p:clrMapOvr>
  <p:transition spd="slow"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0B2CCD-20F7-9079-C0CB-354542462963}"/>
              </a:ext>
            </a:extLst>
          </p:cNvPr>
          <p:cNvSpPr>
            <a:spLocks noGrp="1"/>
          </p:cNvSpPr>
          <p:nvPr>
            <p:ph type="body" sz="quarter" idx="14"/>
          </p:nvPr>
        </p:nvSpPr>
        <p:spPr/>
        <p:txBody>
          <a:bodyPr>
            <a:normAutofit fontScale="62500" lnSpcReduction="20000"/>
          </a:bodyPr>
          <a:lstStyle/>
          <a:p>
            <a:pPr algn="ctr"/>
            <a:r>
              <a:rPr lang="en-US" dirty="0"/>
              <a:t>Eastern Regional Water Reclamation Facility Operations Building Renovation</a:t>
            </a:r>
          </a:p>
        </p:txBody>
      </p:sp>
      <p:sp>
        <p:nvSpPr>
          <p:cNvPr id="3" name="Title 2">
            <a:extLst>
              <a:ext uri="{FF2B5EF4-FFF2-40B4-BE49-F238E27FC236}">
                <a16:creationId xmlns:a16="http://schemas.microsoft.com/office/drawing/2014/main" id="{A80442CF-E413-90A6-AAA8-4C44980DAEB4}"/>
              </a:ext>
            </a:extLst>
          </p:cNvPr>
          <p:cNvSpPr>
            <a:spLocks noGrp="1"/>
          </p:cNvSpPr>
          <p:nvPr>
            <p:ph type="title"/>
          </p:nvPr>
        </p:nvSpPr>
        <p:spPr/>
        <p:txBody>
          <a:bodyPr/>
          <a:lstStyle/>
          <a:p>
            <a:r>
              <a:rPr lang="en-US" dirty="0"/>
              <a:t>Miscellaneous</a:t>
            </a:r>
          </a:p>
        </p:txBody>
      </p:sp>
      <p:sp>
        <p:nvSpPr>
          <p:cNvPr id="4" name="Text Placeholder 3">
            <a:extLst>
              <a:ext uri="{FF2B5EF4-FFF2-40B4-BE49-F238E27FC236}">
                <a16:creationId xmlns:a16="http://schemas.microsoft.com/office/drawing/2014/main" id="{85497945-D36B-246E-7E08-881941DEAE2C}"/>
              </a:ext>
            </a:extLst>
          </p:cNvPr>
          <p:cNvSpPr>
            <a:spLocks noGrp="1"/>
          </p:cNvSpPr>
          <p:nvPr>
            <p:ph type="body" sz="quarter" idx="15"/>
          </p:nvPr>
        </p:nvSpPr>
        <p:spPr>
          <a:xfrm>
            <a:off x="685800" y="1358900"/>
            <a:ext cx="7772400" cy="3780028"/>
          </a:xfrm>
        </p:spPr>
        <p:txBody>
          <a:bodyPr>
            <a:normAutofit fontScale="92500" lnSpcReduction="10000"/>
          </a:bodyPr>
          <a:lstStyle/>
          <a:p>
            <a:pPr>
              <a:buFont typeface="Arial" panose="020B0604020202020204" pitchFamily="34" charset="0"/>
              <a:buChar char="•"/>
            </a:pPr>
            <a:r>
              <a:rPr lang="en-US" sz="2200" dirty="0"/>
              <a:t>All Ohio and City of Kettering building codes apply. Plan approval by the City of Kettering is currently in review.</a:t>
            </a:r>
          </a:p>
          <a:p>
            <a:pPr>
              <a:buFont typeface="Arial" panose="020B0604020202020204" pitchFamily="34" charset="0"/>
              <a:buChar char="•"/>
            </a:pPr>
            <a:r>
              <a:rPr lang="en-US" sz="2200" dirty="0"/>
              <a:t>Temporary utilities - Contractor can use owner utilities during construction.</a:t>
            </a:r>
          </a:p>
          <a:p>
            <a:pPr>
              <a:buFont typeface="Arial" panose="020B0604020202020204" pitchFamily="34" charset="0"/>
              <a:buChar char="•"/>
            </a:pPr>
            <a:r>
              <a:rPr lang="en-US" sz="2200" dirty="0"/>
              <a:t>Contractor must provide separate portable toilets for contractor use. </a:t>
            </a:r>
          </a:p>
          <a:p>
            <a:pPr>
              <a:buFont typeface="Arial" panose="020B0604020202020204" pitchFamily="34" charset="0"/>
              <a:buChar char="•"/>
            </a:pPr>
            <a:r>
              <a:rPr lang="en-US" sz="2200" dirty="0"/>
              <a:t>Clear access through egress corridors, stairwells, and the elevator must be maintained throughout construction.</a:t>
            </a:r>
          </a:p>
          <a:p>
            <a:pPr>
              <a:buFont typeface="Arial" panose="020B0604020202020204" pitchFamily="34" charset="0"/>
              <a:buChar char="•"/>
            </a:pPr>
            <a:r>
              <a:rPr lang="en-US" sz="2200" dirty="0"/>
              <a:t>Hazardous Materials – No hazardous materials are anticipated. Refer to report in document</a:t>
            </a:r>
            <a:r>
              <a:rPr lang="en-US" sz="2400" dirty="0"/>
              <a:t>.</a:t>
            </a:r>
            <a:endParaRPr lang="en-US" sz="2200" dirty="0"/>
          </a:p>
          <a:p>
            <a:pPr>
              <a:buFont typeface="Arial" panose="020B0604020202020204" pitchFamily="34" charset="0"/>
              <a:buChar char="•"/>
            </a:pPr>
            <a:r>
              <a:rPr lang="en-US" sz="2200" dirty="0"/>
              <a:t>Security gates at ERWRF opens at 6a and closes at 5p (Monday-Saturday).</a:t>
            </a:r>
          </a:p>
          <a:p>
            <a:pPr>
              <a:buFont typeface="Arial" panose="020B0604020202020204" pitchFamily="34" charset="0"/>
              <a:buChar char="•"/>
            </a:pPr>
            <a:endParaRPr lang="en-US" sz="2200" dirty="0"/>
          </a:p>
        </p:txBody>
      </p:sp>
    </p:spTree>
    <p:extLst>
      <p:ext uri="{BB962C8B-B14F-4D97-AF65-F5344CB8AC3E}">
        <p14:creationId xmlns:p14="http://schemas.microsoft.com/office/powerpoint/2010/main" val="4127969981"/>
      </p:ext>
    </p:extLst>
  </p:cSld>
  <p:clrMapOvr>
    <a:masterClrMapping/>
  </p:clrMapOvr>
  <p:transition spd="slow"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C34F8BF-5870-0627-EBC1-4C9E04D68D0C}"/>
              </a:ext>
            </a:extLst>
          </p:cNvPr>
          <p:cNvSpPr>
            <a:spLocks noGrp="1"/>
          </p:cNvSpPr>
          <p:nvPr>
            <p:ph type="title"/>
          </p:nvPr>
        </p:nvSpPr>
        <p:spPr>
          <a:xfrm>
            <a:off x="1069848" y="4946904"/>
            <a:ext cx="6208840" cy="713232"/>
          </a:xfrm>
        </p:spPr>
        <p:txBody>
          <a:bodyPr>
            <a:normAutofit fontScale="90000"/>
          </a:bodyPr>
          <a:lstStyle/>
          <a:p>
            <a:r>
              <a:rPr lang="en-US" b="0" dirty="0"/>
              <a:t>Phase One (2</a:t>
            </a:r>
            <a:r>
              <a:rPr lang="en-US" b="0" baseline="30000" dirty="0"/>
              <a:t>nd</a:t>
            </a:r>
            <a:r>
              <a:rPr lang="en-US" b="0" dirty="0"/>
              <a:t> Floor) must be completed and approved for occupancy prior to the start of phase two demolition</a:t>
            </a:r>
          </a:p>
        </p:txBody>
      </p:sp>
      <p:sp>
        <p:nvSpPr>
          <p:cNvPr id="15" name="Text Placeholder 4">
            <a:extLst>
              <a:ext uri="{FF2B5EF4-FFF2-40B4-BE49-F238E27FC236}">
                <a16:creationId xmlns:a16="http://schemas.microsoft.com/office/drawing/2014/main" id="{757E63BB-2F13-8DBF-A7C6-5E1B60B1591A}"/>
              </a:ext>
            </a:extLst>
          </p:cNvPr>
          <p:cNvSpPr>
            <a:spLocks noGrp="1"/>
          </p:cNvSpPr>
          <p:nvPr>
            <p:ph type="body" sz="quarter" idx="13"/>
          </p:nvPr>
        </p:nvSpPr>
        <p:spPr>
          <a:xfrm>
            <a:off x="457202" y="6032500"/>
            <a:ext cx="7099300" cy="609600"/>
          </a:xfrm>
        </p:spPr>
        <p:txBody>
          <a:bodyPr>
            <a:noAutofit/>
          </a:bodyPr>
          <a:lstStyle/>
          <a:p>
            <a:pPr algn="ctr"/>
            <a:r>
              <a:rPr lang="en-US" sz="1800" dirty="0"/>
              <a:t>Eastern Regional Water Reclamation Facility Operations Building Renovation</a:t>
            </a:r>
          </a:p>
        </p:txBody>
      </p:sp>
      <p:pic>
        <p:nvPicPr>
          <p:cNvPr id="3" name="Picture 2">
            <a:extLst>
              <a:ext uri="{FF2B5EF4-FFF2-40B4-BE49-F238E27FC236}">
                <a16:creationId xmlns:a16="http://schemas.microsoft.com/office/drawing/2014/main" id="{35770A67-3D9D-7345-7B15-2723B9FC090F}"/>
              </a:ext>
            </a:extLst>
          </p:cNvPr>
          <p:cNvPicPr>
            <a:picLocks noChangeAspect="1"/>
          </p:cNvPicPr>
          <p:nvPr/>
        </p:nvPicPr>
        <p:blipFill>
          <a:blip r:embed="rId2"/>
          <a:stretch>
            <a:fillRect/>
          </a:stretch>
        </p:blipFill>
        <p:spPr>
          <a:xfrm>
            <a:off x="0" y="0"/>
            <a:ext cx="5193066" cy="2750722"/>
          </a:xfrm>
          <a:prstGeom prst="rect">
            <a:avLst/>
          </a:prstGeom>
        </p:spPr>
      </p:pic>
      <p:sp>
        <p:nvSpPr>
          <p:cNvPr id="4" name="TextBox 3">
            <a:extLst>
              <a:ext uri="{FF2B5EF4-FFF2-40B4-BE49-F238E27FC236}">
                <a16:creationId xmlns:a16="http://schemas.microsoft.com/office/drawing/2014/main" id="{5B5CEE30-98B6-08BB-CF5D-64E497920EB1}"/>
              </a:ext>
            </a:extLst>
          </p:cNvPr>
          <p:cNvSpPr txBox="1"/>
          <p:nvPr/>
        </p:nvSpPr>
        <p:spPr>
          <a:xfrm>
            <a:off x="5104062" y="247288"/>
            <a:ext cx="1319753" cy="646331"/>
          </a:xfrm>
          <a:prstGeom prst="rect">
            <a:avLst/>
          </a:prstGeom>
          <a:noFill/>
        </p:spPr>
        <p:txBody>
          <a:bodyPr wrap="square" rtlCol="0">
            <a:spAutoFit/>
          </a:bodyPr>
          <a:lstStyle/>
          <a:p>
            <a:r>
              <a:rPr lang="en-US" sz="1800" dirty="0">
                <a:solidFill>
                  <a:srgbClr val="FF0000"/>
                </a:solidFill>
              </a:rPr>
              <a:t>Current Layout</a:t>
            </a:r>
          </a:p>
        </p:txBody>
      </p:sp>
      <p:pic>
        <p:nvPicPr>
          <p:cNvPr id="7" name="Picture 6">
            <a:extLst>
              <a:ext uri="{FF2B5EF4-FFF2-40B4-BE49-F238E27FC236}">
                <a16:creationId xmlns:a16="http://schemas.microsoft.com/office/drawing/2014/main" id="{C82F4FE1-169C-89A9-88A9-2C1A538B5553}"/>
              </a:ext>
            </a:extLst>
          </p:cNvPr>
          <p:cNvPicPr>
            <a:picLocks noChangeAspect="1"/>
          </p:cNvPicPr>
          <p:nvPr/>
        </p:nvPicPr>
        <p:blipFill>
          <a:blip r:embed="rId3"/>
          <a:stretch>
            <a:fillRect/>
          </a:stretch>
        </p:blipFill>
        <p:spPr>
          <a:xfrm>
            <a:off x="4313852" y="2314875"/>
            <a:ext cx="4830148" cy="2620238"/>
          </a:xfrm>
          <a:prstGeom prst="rect">
            <a:avLst/>
          </a:prstGeom>
        </p:spPr>
      </p:pic>
      <p:sp>
        <p:nvSpPr>
          <p:cNvPr id="8" name="TextBox 7">
            <a:extLst>
              <a:ext uri="{FF2B5EF4-FFF2-40B4-BE49-F238E27FC236}">
                <a16:creationId xmlns:a16="http://schemas.microsoft.com/office/drawing/2014/main" id="{FBC7C2F4-06DC-7C14-1E7B-68ABFD64DCC5}"/>
              </a:ext>
            </a:extLst>
          </p:cNvPr>
          <p:cNvSpPr txBox="1"/>
          <p:nvPr/>
        </p:nvSpPr>
        <p:spPr>
          <a:xfrm>
            <a:off x="2928112" y="3848109"/>
            <a:ext cx="1385740" cy="646331"/>
          </a:xfrm>
          <a:prstGeom prst="rect">
            <a:avLst/>
          </a:prstGeom>
          <a:noFill/>
        </p:spPr>
        <p:txBody>
          <a:bodyPr wrap="square" rtlCol="0">
            <a:spAutoFit/>
          </a:bodyPr>
          <a:lstStyle/>
          <a:p>
            <a:r>
              <a:rPr lang="en-US" sz="1800" dirty="0">
                <a:solidFill>
                  <a:srgbClr val="FF0000"/>
                </a:solidFill>
              </a:rPr>
              <a:t>Post Renovation</a:t>
            </a:r>
          </a:p>
        </p:txBody>
      </p:sp>
    </p:spTree>
    <p:extLst>
      <p:ext uri="{BB962C8B-B14F-4D97-AF65-F5344CB8AC3E}">
        <p14:creationId xmlns:p14="http://schemas.microsoft.com/office/powerpoint/2010/main" val="1453629642"/>
      </p:ext>
    </p:extLst>
  </p:cSld>
  <p:clrMapOvr>
    <a:masterClrMapping/>
  </p:clrMapOvr>
  <p:transition spd="slow"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A247-8C64-7074-B8C3-B4EDA64FCCFE}"/>
              </a:ext>
            </a:extLst>
          </p:cNvPr>
          <p:cNvSpPr>
            <a:spLocks noGrp="1"/>
          </p:cNvSpPr>
          <p:nvPr>
            <p:ph type="title"/>
          </p:nvPr>
        </p:nvSpPr>
        <p:spPr>
          <a:xfrm>
            <a:off x="772998" y="5123688"/>
            <a:ext cx="6551629" cy="609600"/>
          </a:xfrm>
        </p:spPr>
        <p:txBody>
          <a:bodyPr/>
          <a:lstStyle/>
          <a:p>
            <a:r>
              <a:rPr lang="en-US" sz="1800" b="0" dirty="0"/>
              <a:t>Phase Two combined locker rooms/restrooms, labs, and offices on the first floor will be renovated.</a:t>
            </a:r>
          </a:p>
        </p:txBody>
      </p:sp>
      <p:sp>
        <p:nvSpPr>
          <p:cNvPr id="5" name="Text Placeholder 4">
            <a:extLst>
              <a:ext uri="{FF2B5EF4-FFF2-40B4-BE49-F238E27FC236}">
                <a16:creationId xmlns:a16="http://schemas.microsoft.com/office/drawing/2014/main" id="{361F6B97-EF59-8FAD-8C0A-96E1DCC104B6}"/>
              </a:ext>
            </a:extLst>
          </p:cNvPr>
          <p:cNvSpPr>
            <a:spLocks noGrp="1"/>
          </p:cNvSpPr>
          <p:nvPr>
            <p:ph type="body" sz="quarter" idx="13"/>
          </p:nvPr>
        </p:nvSpPr>
        <p:spPr/>
        <p:txBody>
          <a:bodyPr>
            <a:normAutofit fontScale="62500" lnSpcReduction="20000"/>
          </a:bodyPr>
          <a:lstStyle/>
          <a:p>
            <a:pPr algn="ctr"/>
            <a:r>
              <a:rPr lang="en-US" dirty="0"/>
              <a:t>Eastern Regional Water Reclamation Facility Operations Building Renovation</a:t>
            </a:r>
          </a:p>
        </p:txBody>
      </p:sp>
      <p:pic>
        <p:nvPicPr>
          <p:cNvPr id="8" name="Picture 7">
            <a:extLst>
              <a:ext uri="{FF2B5EF4-FFF2-40B4-BE49-F238E27FC236}">
                <a16:creationId xmlns:a16="http://schemas.microsoft.com/office/drawing/2014/main" id="{DC858AD4-453D-EE8E-FA17-E85862F823CF}"/>
              </a:ext>
            </a:extLst>
          </p:cNvPr>
          <p:cNvPicPr>
            <a:picLocks noChangeAspect="1"/>
          </p:cNvPicPr>
          <p:nvPr/>
        </p:nvPicPr>
        <p:blipFill>
          <a:blip r:embed="rId3"/>
          <a:stretch>
            <a:fillRect/>
          </a:stretch>
        </p:blipFill>
        <p:spPr>
          <a:xfrm>
            <a:off x="0" y="0"/>
            <a:ext cx="4807462" cy="3095672"/>
          </a:xfrm>
          <a:prstGeom prst="rect">
            <a:avLst/>
          </a:prstGeom>
        </p:spPr>
      </p:pic>
      <p:pic>
        <p:nvPicPr>
          <p:cNvPr id="10" name="Picture 9">
            <a:extLst>
              <a:ext uri="{FF2B5EF4-FFF2-40B4-BE49-F238E27FC236}">
                <a16:creationId xmlns:a16="http://schemas.microsoft.com/office/drawing/2014/main" id="{374A2242-EB3F-6990-B6DA-C835670CE940}"/>
              </a:ext>
            </a:extLst>
          </p:cNvPr>
          <p:cNvPicPr>
            <a:picLocks noChangeAspect="1"/>
          </p:cNvPicPr>
          <p:nvPr/>
        </p:nvPicPr>
        <p:blipFill>
          <a:blip r:embed="rId4"/>
          <a:stretch>
            <a:fillRect/>
          </a:stretch>
        </p:blipFill>
        <p:spPr>
          <a:xfrm>
            <a:off x="4091233" y="1645532"/>
            <a:ext cx="4964131" cy="3199492"/>
          </a:xfrm>
          <a:prstGeom prst="rect">
            <a:avLst/>
          </a:prstGeom>
        </p:spPr>
      </p:pic>
      <p:sp>
        <p:nvSpPr>
          <p:cNvPr id="11" name="TextBox 10">
            <a:extLst>
              <a:ext uri="{FF2B5EF4-FFF2-40B4-BE49-F238E27FC236}">
                <a16:creationId xmlns:a16="http://schemas.microsoft.com/office/drawing/2014/main" id="{4D6516CD-2CD9-D56A-9DE9-C556CEAF3A7A}"/>
              </a:ext>
            </a:extLst>
          </p:cNvPr>
          <p:cNvSpPr txBox="1"/>
          <p:nvPr/>
        </p:nvSpPr>
        <p:spPr>
          <a:xfrm>
            <a:off x="372257" y="3056330"/>
            <a:ext cx="2031474" cy="338554"/>
          </a:xfrm>
          <a:prstGeom prst="rect">
            <a:avLst/>
          </a:prstGeom>
          <a:noFill/>
        </p:spPr>
        <p:txBody>
          <a:bodyPr wrap="square" rtlCol="0">
            <a:spAutoFit/>
          </a:bodyPr>
          <a:lstStyle/>
          <a:p>
            <a:r>
              <a:rPr lang="en-US" sz="1600" dirty="0">
                <a:solidFill>
                  <a:srgbClr val="FF0000"/>
                </a:solidFill>
              </a:rPr>
              <a:t>Current Layout</a:t>
            </a:r>
          </a:p>
        </p:txBody>
      </p:sp>
      <p:sp>
        <p:nvSpPr>
          <p:cNvPr id="12" name="TextBox 11">
            <a:extLst>
              <a:ext uri="{FF2B5EF4-FFF2-40B4-BE49-F238E27FC236}">
                <a16:creationId xmlns:a16="http://schemas.microsoft.com/office/drawing/2014/main" id="{FAFF1B88-F0AE-79A4-5787-2AE1103D551D}"/>
              </a:ext>
            </a:extLst>
          </p:cNvPr>
          <p:cNvSpPr txBox="1"/>
          <p:nvPr/>
        </p:nvSpPr>
        <p:spPr>
          <a:xfrm>
            <a:off x="4411744" y="4741204"/>
            <a:ext cx="1877437" cy="369332"/>
          </a:xfrm>
          <a:prstGeom prst="rect">
            <a:avLst/>
          </a:prstGeom>
          <a:noFill/>
        </p:spPr>
        <p:txBody>
          <a:bodyPr wrap="none" rtlCol="0">
            <a:spAutoFit/>
          </a:bodyPr>
          <a:lstStyle/>
          <a:p>
            <a:r>
              <a:rPr lang="en-US" sz="1800" dirty="0">
                <a:solidFill>
                  <a:srgbClr val="FF0000"/>
                </a:solidFill>
              </a:rPr>
              <a:t>Post Renovation</a:t>
            </a:r>
          </a:p>
        </p:txBody>
      </p:sp>
    </p:spTree>
    <p:extLst>
      <p:ext uri="{BB962C8B-B14F-4D97-AF65-F5344CB8AC3E}">
        <p14:creationId xmlns:p14="http://schemas.microsoft.com/office/powerpoint/2010/main" val="3418766489"/>
      </p:ext>
    </p:extLst>
  </p:cSld>
  <p:clrMapOvr>
    <a:masterClrMapping/>
  </p:clrMapOvr>
  <p:transition spd="slow"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9CA5-78C9-34B8-380E-8D3DC4421515}"/>
              </a:ext>
            </a:extLst>
          </p:cNvPr>
          <p:cNvSpPr>
            <a:spLocks noGrp="1"/>
          </p:cNvSpPr>
          <p:nvPr>
            <p:ph type="title"/>
          </p:nvPr>
        </p:nvSpPr>
        <p:spPr>
          <a:xfrm>
            <a:off x="2648932" y="5335827"/>
            <a:ext cx="2878948" cy="512064"/>
          </a:xfrm>
        </p:spPr>
        <p:txBody>
          <a:bodyPr>
            <a:normAutofit fontScale="90000"/>
          </a:bodyPr>
          <a:lstStyle/>
          <a:p>
            <a:r>
              <a:rPr lang="en-US" b="0" dirty="0"/>
              <a:t>Landscaping in the Front</a:t>
            </a:r>
          </a:p>
        </p:txBody>
      </p:sp>
      <p:sp>
        <p:nvSpPr>
          <p:cNvPr id="5" name="Text Placeholder 4">
            <a:extLst>
              <a:ext uri="{FF2B5EF4-FFF2-40B4-BE49-F238E27FC236}">
                <a16:creationId xmlns:a16="http://schemas.microsoft.com/office/drawing/2014/main" id="{94AEDA53-6A2C-E4E7-AAA6-48B4C2E5D62E}"/>
              </a:ext>
            </a:extLst>
          </p:cNvPr>
          <p:cNvSpPr>
            <a:spLocks noGrp="1"/>
          </p:cNvSpPr>
          <p:nvPr>
            <p:ph type="body" sz="quarter" idx="13"/>
          </p:nvPr>
        </p:nvSpPr>
        <p:spPr/>
        <p:txBody>
          <a:bodyPr>
            <a:normAutofit fontScale="62500" lnSpcReduction="20000"/>
          </a:bodyPr>
          <a:lstStyle/>
          <a:p>
            <a:pPr algn="ctr"/>
            <a:r>
              <a:rPr lang="en-US" dirty="0"/>
              <a:t>Eastern Regional Water Reclamation Facility Operations Building Renovation</a:t>
            </a:r>
          </a:p>
        </p:txBody>
      </p:sp>
      <p:pic>
        <p:nvPicPr>
          <p:cNvPr id="8" name="Picture 7">
            <a:extLst>
              <a:ext uri="{FF2B5EF4-FFF2-40B4-BE49-F238E27FC236}">
                <a16:creationId xmlns:a16="http://schemas.microsoft.com/office/drawing/2014/main" id="{CA46C616-BBFA-8C3A-7C9A-B99544E07353}"/>
              </a:ext>
            </a:extLst>
          </p:cNvPr>
          <p:cNvPicPr>
            <a:picLocks noChangeAspect="1"/>
          </p:cNvPicPr>
          <p:nvPr/>
        </p:nvPicPr>
        <p:blipFill>
          <a:blip r:embed="rId2"/>
          <a:stretch>
            <a:fillRect/>
          </a:stretch>
        </p:blipFill>
        <p:spPr>
          <a:xfrm>
            <a:off x="170143" y="208789"/>
            <a:ext cx="3836709" cy="2877532"/>
          </a:xfrm>
          <a:prstGeom prst="rect">
            <a:avLst/>
          </a:prstGeom>
        </p:spPr>
      </p:pic>
      <p:pic>
        <p:nvPicPr>
          <p:cNvPr id="11" name="Picture 10">
            <a:extLst>
              <a:ext uri="{FF2B5EF4-FFF2-40B4-BE49-F238E27FC236}">
                <a16:creationId xmlns:a16="http://schemas.microsoft.com/office/drawing/2014/main" id="{1D4D8778-32D8-100A-9399-57A3FEE0A1B8}"/>
              </a:ext>
            </a:extLst>
          </p:cNvPr>
          <p:cNvPicPr>
            <a:picLocks noChangeAspect="1"/>
          </p:cNvPicPr>
          <p:nvPr/>
        </p:nvPicPr>
        <p:blipFill>
          <a:blip r:embed="rId3"/>
          <a:stretch>
            <a:fillRect/>
          </a:stretch>
        </p:blipFill>
        <p:spPr>
          <a:xfrm>
            <a:off x="1627772" y="3167281"/>
            <a:ext cx="5234941" cy="2121284"/>
          </a:xfrm>
          <a:prstGeom prst="rect">
            <a:avLst/>
          </a:prstGeom>
        </p:spPr>
      </p:pic>
      <p:pic>
        <p:nvPicPr>
          <p:cNvPr id="14" name="Picture Placeholder 13">
            <a:extLst>
              <a:ext uri="{FF2B5EF4-FFF2-40B4-BE49-F238E27FC236}">
                <a16:creationId xmlns:a16="http://schemas.microsoft.com/office/drawing/2014/main" id="{6C247487-E6A3-3871-F406-45ADAC850AA2}"/>
              </a:ext>
            </a:extLst>
          </p:cNvPr>
          <p:cNvPicPr>
            <a:picLocks noGrp="1" noChangeAspect="1"/>
          </p:cNvPicPr>
          <p:nvPr>
            <p:ph type="pic" idx="1"/>
          </p:nvPr>
        </p:nvPicPr>
        <p:blipFill>
          <a:blip r:embed="rId4"/>
          <a:srcRect t="3665" b="3665"/>
          <a:stretch>
            <a:fillRect/>
          </a:stretch>
        </p:blipFill>
        <p:spPr>
          <a:xfrm>
            <a:off x="4166648" y="208789"/>
            <a:ext cx="4139562" cy="2877091"/>
          </a:xfrm>
          <a:prstGeom prst="rect">
            <a:avLst/>
          </a:prstGeom>
        </p:spPr>
      </p:pic>
    </p:spTree>
    <p:extLst>
      <p:ext uri="{BB962C8B-B14F-4D97-AF65-F5344CB8AC3E}">
        <p14:creationId xmlns:p14="http://schemas.microsoft.com/office/powerpoint/2010/main" val="133625172"/>
      </p:ext>
    </p:extLst>
  </p:cSld>
  <p:clrMapOvr>
    <a:masterClrMapping/>
  </p:clrMapOvr>
  <p:transition spd="slow" advTm="5000">
    <p:fade/>
  </p:transition>
</p:sld>
</file>

<file path=ppt/theme/theme1.xml><?xml version="1.0" encoding="utf-8"?>
<a:theme xmlns:a="http://schemas.openxmlformats.org/drawingml/2006/main" name="Office Them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83f4217e-fe1b-4193-9746-1bca1ea3fd71}" enabled="0" method="" siteId="{83f4217e-fe1b-4193-9746-1bca1ea3fd71}" removed="1"/>
</clbl:labelList>
</file>

<file path=docProps/app.xml><?xml version="1.0" encoding="utf-8"?>
<Properties xmlns="http://schemas.openxmlformats.org/officeDocument/2006/extended-properties" xmlns:vt="http://schemas.openxmlformats.org/officeDocument/2006/docPropsVTypes">
  <Template/>
  <TotalTime>22052</TotalTime>
  <Words>631</Words>
  <Application>Microsoft Office PowerPoint</Application>
  <PresentationFormat>On-screen Show (4:3)</PresentationFormat>
  <Paragraphs>65</Paragraphs>
  <Slides>12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Summary of Work</vt:lpstr>
      <vt:lpstr>PowerPoint Presentation</vt:lpstr>
      <vt:lpstr>General Information</vt:lpstr>
      <vt:lpstr>PowerPoint Presentation</vt:lpstr>
      <vt:lpstr>Miscellaneous</vt:lpstr>
      <vt:lpstr>Phase One (2nd Floor) must be completed and approved for occupancy prior to the start of phase two demolition</vt:lpstr>
      <vt:lpstr>Phase Two combined locker rooms/restrooms, labs, and offices on the first floor will be renovated.</vt:lpstr>
      <vt:lpstr>Landscaping in the Front</vt:lpstr>
      <vt:lpstr>PowerPoint Presentation</vt:lpstr>
      <vt:lpstr>After Meeting</vt:lpstr>
      <vt:lpstr>PowerPoint Presentation</vt:lpstr>
    </vt:vector>
  </TitlesOfParts>
  <Company>ARLOWE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Presentation</dc:title>
  <dc:creator>Eberly,  Gwen</dc:creator>
  <cp:lastModifiedBy>Rayshawn Bailey</cp:lastModifiedBy>
  <cp:revision>524</cp:revision>
  <cp:lastPrinted>2019-09-09T18:16:24Z</cp:lastPrinted>
  <dcterms:created xsi:type="dcterms:W3CDTF">2014-06-23T21:56:48Z</dcterms:created>
  <dcterms:modified xsi:type="dcterms:W3CDTF">2025-08-07T13:20:46Z</dcterms:modified>
</cp:coreProperties>
</file>